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369" r:id="rId2"/>
    <p:sldId id="455" r:id="rId3"/>
    <p:sldId id="458" r:id="rId4"/>
    <p:sldId id="482" r:id="rId5"/>
    <p:sldId id="483" r:id="rId6"/>
    <p:sldId id="484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500" r:id="rId15"/>
    <p:sldId id="501" r:id="rId16"/>
    <p:sldId id="502" r:id="rId17"/>
    <p:sldId id="503" r:id="rId18"/>
    <p:sldId id="513" r:id="rId19"/>
    <p:sldId id="494" r:id="rId20"/>
    <p:sldId id="495" r:id="rId21"/>
    <p:sldId id="496" r:id="rId22"/>
    <p:sldId id="497" r:id="rId23"/>
    <p:sldId id="498" r:id="rId24"/>
    <p:sldId id="499" r:id="rId25"/>
    <p:sldId id="504" r:id="rId26"/>
    <p:sldId id="505" r:id="rId27"/>
    <p:sldId id="514" r:id="rId28"/>
    <p:sldId id="51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7" r:id="rId3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96"/>
    <a:srgbClr val="A9FDB9"/>
    <a:srgbClr val="F6FEA8"/>
    <a:srgbClr val="0CA087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0231" autoAdjust="0"/>
  </p:normalViewPr>
  <p:slideViewPr>
    <p:cSldViewPr snapToGrid="0">
      <p:cViewPr varScale="1">
        <p:scale>
          <a:sx n="72" d="100"/>
          <a:sy n="72" d="100"/>
        </p:scale>
        <p:origin x="41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Front-End Development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10/09/2018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0" y="3115806"/>
            <a:ext cx="9143060" cy="2447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otham Medium" pitchFamily="2" charset="0"/>
              </a:rPr>
              <a:t>React &amp; Firebase</a:t>
            </a:r>
            <a:endParaRPr lang="id-ID" sz="7200" b="1" dirty="0" smtClean="0">
              <a:solidFill>
                <a:schemeClr val="bg1"/>
              </a:solidFill>
              <a:latin typeface="Gotham Medium" pitchFamily="2" charset="0"/>
            </a:endParaRPr>
          </a:p>
          <a:p>
            <a:pPr algn="ctr"/>
            <a:r>
              <a:rPr lang="en-US" sz="2800" b="1" i="1" dirty="0" smtClean="0">
                <a:solidFill>
                  <a:schemeClr val="bg1"/>
                </a:solidFill>
                <a:latin typeface="Gotham" pitchFamily="50" charset="0"/>
              </a:rPr>
              <a:t>#3</a:t>
            </a:r>
            <a:r>
              <a:rPr lang="en-US" sz="2800" dirty="0" smtClean="0">
                <a:solidFill>
                  <a:schemeClr val="bg1"/>
                </a:solidFill>
                <a:latin typeface="Gotham" pitchFamily="50" charset="0"/>
              </a:rPr>
              <a:t> Firebase </a:t>
            </a:r>
            <a:r>
              <a:rPr lang="en-US" sz="2800" dirty="0" err="1" smtClean="0">
                <a:solidFill>
                  <a:schemeClr val="bg1"/>
                </a:solidFill>
                <a:latin typeface="Gotham" pitchFamily="50" charset="0"/>
              </a:rPr>
              <a:t>Auth</a:t>
            </a:r>
            <a:r>
              <a:rPr lang="en-US" sz="2800" dirty="0" smtClean="0">
                <a:solidFill>
                  <a:schemeClr val="bg1"/>
                </a:solidFill>
                <a:latin typeface="Gotham" pitchFamily="50" charset="0"/>
              </a:rPr>
              <a:t> with Various Providers</a:t>
            </a:r>
            <a:endParaRPr lang="en-US" sz="2800" b="0" dirty="0">
              <a:solidFill>
                <a:schemeClr val="bg1"/>
              </a:solidFill>
              <a:latin typeface="Gotham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750976"/>
            <a:ext cx="8641077" cy="1784301"/>
            <a:chOff x="0" y="1750976"/>
            <a:chExt cx="8641077" cy="1784301"/>
          </a:xfrm>
        </p:grpSpPr>
        <p:pic>
          <p:nvPicPr>
            <p:cNvPr id="6" name="Picture 5" descr="C:\Users\usr\Downloads\reactj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50976"/>
              <a:ext cx="2528976" cy="1784301"/>
            </a:xfrm>
            <a:prstGeom prst="rect">
              <a:avLst/>
            </a:prstGeom>
            <a:noFill/>
            <a:effectLst>
              <a:glow rad="228600"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usr\Downloads\firebase-logo-402F407EE0-seeklogo.com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436" y="1885266"/>
              <a:ext cx="1085438" cy="1483771"/>
            </a:xfrm>
            <a:prstGeom prst="rect">
              <a:avLst/>
            </a:prstGeom>
            <a:noFill/>
            <a:effectLst>
              <a:glow rad="228600"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601" y="1860693"/>
              <a:ext cx="1610476" cy="1607086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690" y="1869290"/>
              <a:ext cx="1518919" cy="1515722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778" y="1933263"/>
              <a:ext cx="1479090" cy="1475977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675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392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React, Firebase </a:t>
            </a:r>
            <a:r>
              <a:rPr lang="en-US" sz="2800" b="1" dirty="0" err="1" smtClean="0">
                <a:solidFill>
                  <a:srgbClr val="009696"/>
                </a:solidFill>
              </a:rPr>
              <a:t>Auth</a:t>
            </a:r>
            <a:r>
              <a:rPr lang="en-US" sz="2800" b="1" dirty="0" smtClean="0">
                <a:solidFill>
                  <a:srgbClr val="009696"/>
                </a:solidFill>
              </a:rPr>
              <a:t> </a:t>
            </a:r>
          </a:p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With Google Provider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388" r="50718" b="29948"/>
          <a:stretch/>
        </p:blipFill>
        <p:spPr>
          <a:xfrm>
            <a:off x="434051" y="1588145"/>
            <a:ext cx="5380340" cy="409403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87" r="76036" b="30072"/>
          <a:stretch/>
        </p:blipFill>
        <p:spPr>
          <a:xfrm>
            <a:off x="6114680" y="1588145"/>
            <a:ext cx="2616215" cy="408631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Right Arrow 3"/>
          <p:cNvSpPr/>
          <p:nvPr/>
        </p:nvSpPr>
        <p:spPr>
          <a:xfrm>
            <a:off x="5154497" y="3260035"/>
            <a:ext cx="1713442" cy="107342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/>
          <p:cNvSpPr/>
          <p:nvPr/>
        </p:nvSpPr>
        <p:spPr>
          <a:xfrm>
            <a:off x="5972785" y="1809990"/>
            <a:ext cx="1770436" cy="690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6228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9"/>
            <a:ext cx="5593405" cy="914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Revoke Google Permission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1285" y="894945"/>
            <a:ext cx="8615017" cy="1313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/>
              <a:t>Go to </a:t>
            </a:r>
            <a:r>
              <a:rPr lang="en-US" sz="2400" dirty="0">
                <a:solidFill>
                  <a:srgbClr val="009696"/>
                </a:solidFill>
                <a:latin typeface="Consolas" panose="020B0609020204030204" pitchFamily="49" charset="0"/>
              </a:rPr>
              <a:t>https://</a:t>
            </a:r>
            <a:r>
              <a:rPr lang="en-US" sz="24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myaccount.google.com/permissions</a:t>
            </a:r>
            <a:r>
              <a:rPr lang="en-US" sz="2400" dirty="0" smtClean="0"/>
              <a:t> then simply remove its access.</a:t>
            </a:r>
            <a:endParaRPr lang="en-US" sz="24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6323" y="5817140"/>
            <a:ext cx="3083668" cy="93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002" t="8076" r="22933" b="17216"/>
          <a:stretch/>
        </p:blipFill>
        <p:spPr>
          <a:xfrm>
            <a:off x="1712570" y="1926076"/>
            <a:ext cx="5812446" cy="443581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411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799616"/>
            <a:ext cx="9143999" cy="4931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How to Setup React and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Firebase Authentication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with Facebook Provider?</a:t>
            </a:r>
            <a:endParaRPr lang="en-US" sz="39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usr\Downloads\reactj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r="18522"/>
          <a:stretch/>
        </p:blipFill>
        <p:spPr bwMode="auto">
          <a:xfrm>
            <a:off x="1627342" y="885979"/>
            <a:ext cx="1916349" cy="2192103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usr\Downloads\firebase-logo-402F407EE0-seeklogo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8" y="1092277"/>
            <a:ext cx="1330708" cy="1822887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81" y="1075374"/>
            <a:ext cx="1813311" cy="1813311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12424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612842"/>
            <a:ext cx="7299435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Login to </a:t>
            </a:r>
            <a:r>
              <a:rPr lang="en-US" sz="2200" b="1" i="1" dirty="0" smtClean="0"/>
              <a:t>Firebase</a:t>
            </a:r>
            <a:r>
              <a:rPr lang="en-US" sz="2200" dirty="0" smtClean="0"/>
              <a:t> Console, choose/create a project then go to </a:t>
            </a:r>
            <a:r>
              <a:rPr lang="en-US" sz="2200" b="1" i="1" dirty="0" smtClean="0"/>
              <a:t>Firebase Authentication</a:t>
            </a:r>
            <a:r>
              <a:rPr lang="en-US" sz="2200" dirty="0" smtClean="0"/>
              <a:t>. On </a:t>
            </a:r>
            <a:r>
              <a:rPr lang="en-US" sz="2200" b="1" i="1" dirty="0" smtClean="0"/>
              <a:t>Sign-In Method</a:t>
            </a:r>
            <a:r>
              <a:rPr lang="en-US" sz="2200" dirty="0" smtClean="0"/>
              <a:t> tab, enable </a:t>
            </a:r>
            <a:r>
              <a:rPr lang="en-US" sz="2200" b="1" i="1" dirty="0" smtClean="0"/>
              <a:t>Facebook</a:t>
            </a:r>
            <a:r>
              <a:rPr lang="en-US" sz="2200" dirty="0" smtClean="0"/>
              <a:t> sign-in provider!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#1</a:t>
            </a:r>
            <a:r>
              <a:rPr lang="en-US" sz="3200" b="1" dirty="0" smtClean="0">
                <a:solidFill>
                  <a:srgbClr val="009696"/>
                </a:solidFill>
              </a:rPr>
              <a:t> Setup Firebase </a:t>
            </a:r>
            <a:r>
              <a:rPr lang="en-US" sz="3200" b="1" dirty="0" err="1" smtClean="0">
                <a:solidFill>
                  <a:srgbClr val="009696"/>
                </a:solidFill>
              </a:rPr>
              <a:t>Auth</a:t>
            </a:r>
            <a:endParaRPr lang="en-US" sz="2400" i="1" dirty="0"/>
          </a:p>
        </p:txBody>
      </p:sp>
      <p:sp>
        <p:nvSpPr>
          <p:cNvPr id="3" name="Rectangle 2"/>
          <p:cNvSpPr/>
          <p:nvPr/>
        </p:nvSpPr>
        <p:spPr>
          <a:xfrm>
            <a:off x="5846323" y="5817140"/>
            <a:ext cx="3083668" cy="93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947" t="19248" r="3511" b="9896"/>
          <a:stretch/>
        </p:blipFill>
        <p:spPr>
          <a:xfrm>
            <a:off x="1059643" y="2529191"/>
            <a:ext cx="7072009" cy="383269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4679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612842"/>
            <a:ext cx="7299435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Login to Facebook, then go to Facebook Dev at </a:t>
            </a:r>
            <a:r>
              <a:rPr lang="en-US" sz="2200" dirty="0">
                <a:solidFill>
                  <a:srgbClr val="009696"/>
                </a:solidFill>
                <a:latin typeface="Consolas" panose="020B0609020204030204" pitchFamily="49" charset="0"/>
              </a:rPr>
              <a:t>https://</a:t>
            </a:r>
            <a:r>
              <a:rPr lang="en-US" sz="22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developers.facebook.com</a:t>
            </a:r>
            <a:r>
              <a:rPr lang="en-US" sz="2200" dirty="0" smtClean="0">
                <a:latin typeface="Consolas" panose="020B0609020204030204" pitchFamily="49" charset="0"/>
              </a:rPr>
              <a:t>.</a:t>
            </a:r>
            <a:r>
              <a:rPr lang="en-US" sz="2200" dirty="0" smtClean="0"/>
              <a:t> Click on </a:t>
            </a:r>
            <a:r>
              <a:rPr lang="en-US" sz="2200" b="1" i="1" dirty="0" smtClean="0"/>
              <a:t>My Apps </a:t>
            </a:r>
            <a:r>
              <a:rPr lang="en-US" sz="2200" b="1" i="1" dirty="0" smtClean="0">
                <a:sym typeface="Wingdings" panose="05000000000000000000" pitchFamily="2" charset="2"/>
              </a:rPr>
              <a:t> Add </a:t>
            </a:r>
            <a:r>
              <a:rPr lang="en-US" sz="2200" b="1" i="1" dirty="0" smtClean="0"/>
              <a:t> a new App</a:t>
            </a:r>
            <a:r>
              <a:rPr lang="en-US" sz="2200" dirty="0" smtClean="0"/>
              <a:t>, insert Display Name &amp; Contact Email then click </a:t>
            </a:r>
            <a:r>
              <a:rPr lang="en-US" sz="2200" b="1" i="1" dirty="0" smtClean="0"/>
              <a:t>Create App ID</a:t>
            </a:r>
            <a:r>
              <a:rPr lang="en-US" sz="2200" dirty="0" smtClean="0"/>
              <a:t>.</a:t>
            </a:r>
            <a:endParaRPr lang="en-US" sz="2200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#2</a:t>
            </a:r>
            <a:r>
              <a:rPr lang="en-US" sz="3200" b="1" dirty="0" smtClean="0">
                <a:solidFill>
                  <a:srgbClr val="009696"/>
                </a:solidFill>
              </a:rPr>
              <a:t> Facebook Dev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253" t="26328" r="27399" b="36456"/>
          <a:stretch/>
        </p:blipFill>
        <p:spPr>
          <a:xfrm>
            <a:off x="1106688" y="2529191"/>
            <a:ext cx="6977919" cy="315176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99936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80559" y="671209"/>
            <a:ext cx="7517133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On your Facebook dev dashboard, go to </a:t>
            </a:r>
            <a:r>
              <a:rPr lang="en-US" sz="2200" b="1" i="1" dirty="0" smtClean="0"/>
              <a:t>Settings</a:t>
            </a:r>
            <a:r>
              <a:rPr lang="en-US" sz="2200" dirty="0" smtClean="0"/>
              <a:t> menu </a:t>
            </a:r>
            <a:r>
              <a:rPr lang="en-US" sz="2200" dirty="0" smtClean="0">
                <a:sym typeface="Wingdings" panose="05000000000000000000" pitchFamily="2" charset="2"/>
              </a:rPr>
              <a:t> </a:t>
            </a:r>
            <a:r>
              <a:rPr lang="en-US" sz="2200" b="1" i="1" dirty="0" smtClean="0">
                <a:sym typeface="Wingdings" panose="05000000000000000000" pitchFamily="2" charset="2"/>
              </a:rPr>
              <a:t>Basic</a:t>
            </a:r>
            <a:r>
              <a:rPr lang="en-US" sz="2200" dirty="0" smtClean="0">
                <a:sym typeface="Wingdings" panose="05000000000000000000" pitchFamily="2" charset="2"/>
              </a:rPr>
              <a:t>, you will see your App ID &amp; App Secret. Save its configuration! </a:t>
            </a:r>
            <a:endParaRPr lang="en-US" sz="2200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#3</a:t>
            </a:r>
            <a:r>
              <a:rPr lang="en-US" sz="3200" b="1" dirty="0" smtClean="0">
                <a:solidFill>
                  <a:srgbClr val="009696"/>
                </a:solidFill>
              </a:rPr>
              <a:t> App ID &amp; Secret</a:t>
            </a:r>
            <a:endParaRPr lang="en-US" sz="2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5580" t="23283" r="12540" b="19267"/>
          <a:stretch/>
        </p:blipFill>
        <p:spPr>
          <a:xfrm>
            <a:off x="1242070" y="2256816"/>
            <a:ext cx="6594110" cy="344359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Rectangle 8"/>
          <p:cNvSpPr/>
          <p:nvPr/>
        </p:nvSpPr>
        <p:spPr>
          <a:xfrm>
            <a:off x="1242070" y="2188723"/>
            <a:ext cx="6594110" cy="787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460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80559" y="671209"/>
            <a:ext cx="7517133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0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Go back to Firebase </a:t>
            </a:r>
            <a:r>
              <a:rPr lang="en-US" sz="2000" dirty="0" err="1" smtClean="0"/>
              <a:t>Auth</a:t>
            </a:r>
            <a:r>
              <a:rPr lang="en-US" sz="2000" dirty="0" smtClean="0"/>
              <a:t>, insert our App ID &amp; App Secret on Facebook sign-in provider. Then copy </a:t>
            </a:r>
            <a:r>
              <a:rPr lang="en-US" sz="2000" b="1" i="1" dirty="0" smtClean="0"/>
              <a:t>OAuth redirect URI</a:t>
            </a:r>
            <a:r>
              <a:rPr lang="en-US" sz="2000" dirty="0" smtClean="0"/>
              <a:t>. We’ll need this on Facebook dev.</a:t>
            </a:r>
            <a:endParaRPr lang="en-US" sz="2000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#4</a:t>
            </a:r>
            <a:r>
              <a:rPr lang="en-US" sz="3200" b="1" dirty="0" smtClean="0">
                <a:solidFill>
                  <a:srgbClr val="009696"/>
                </a:solidFill>
              </a:rPr>
              <a:t> Finishing Firebase </a:t>
            </a:r>
            <a:r>
              <a:rPr lang="en-US" sz="3200" b="1" dirty="0" err="1" smtClean="0">
                <a:solidFill>
                  <a:srgbClr val="009696"/>
                </a:solidFill>
              </a:rPr>
              <a:t>Auth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879" t="19249" r="3329" b="10290"/>
          <a:stretch/>
        </p:blipFill>
        <p:spPr>
          <a:xfrm>
            <a:off x="1153578" y="2091447"/>
            <a:ext cx="6771093" cy="368678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2071991" y="4824919"/>
            <a:ext cx="3550596" cy="787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2071991" y="2908570"/>
            <a:ext cx="3550596" cy="14202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291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96" t="20361" r="12644" b="20000"/>
          <a:stretch/>
        </p:blipFill>
        <p:spPr>
          <a:xfrm>
            <a:off x="1118681" y="2091448"/>
            <a:ext cx="6848271" cy="3725959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0559" y="671210"/>
            <a:ext cx="7517133" cy="1420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000" dirty="0" smtClean="0"/>
          </a:p>
          <a:p>
            <a:pPr marL="342900" indent="-342900">
              <a:buBlip>
                <a:blip r:embed="rId3"/>
              </a:buBlip>
            </a:pPr>
            <a:r>
              <a:rPr lang="en-US" sz="2000" dirty="0" smtClean="0"/>
              <a:t>Go back to Facebook dev, </a:t>
            </a:r>
            <a:r>
              <a:rPr lang="en-US" sz="2000" b="1" i="1" dirty="0" smtClean="0"/>
              <a:t>Add a Product</a:t>
            </a:r>
            <a:r>
              <a:rPr lang="en-US" sz="2000" dirty="0" smtClean="0"/>
              <a:t>, choose </a:t>
            </a:r>
            <a:r>
              <a:rPr lang="en-US" sz="2000" b="1" i="1" dirty="0" smtClean="0"/>
              <a:t>Facebook Login</a:t>
            </a:r>
            <a:r>
              <a:rPr lang="en-US" sz="2000" dirty="0" smtClean="0"/>
              <a:t>. On its </a:t>
            </a:r>
            <a:r>
              <a:rPr lang="en-US" sz="2000" b="1" i="1" dirty="0" smtClean="0"/>
              <a:t>Settings</a:t>
            </a:r>
            <a:r>
              <a:rPr lang="en-US" sz="2000" dirty="0" smtClean="0"/>
              <a:t>, insert our </a:t>
            </a:r>
            <a:r>
              <a:rPr lang="en-US" sz="2000" b="1" i="1" dirty="0" smtClean="0"/>
              <a:t>OAuth redirect URI</a:t>
            </a:r>
            <a:r>
              <a:rPr lang="en-US" sz="2000" dirty="0" smtClean="0"/>
              <a:t> from Firebase. Save &amp; you’re done.</a:t>
            </a:r>
            <a:endParaRPr lang="en-US" sz="2000" b="1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#5</a:t>
            </a:r>
            <a:r>
              <a:rPr lang="en-US" sz="3200" b="1" dirty="0" smtClean="0">
                <a:solidFill>
                  <a:srgbClr val="009696"/>
                </a:solidFill>
              </a:rPr>
              <a:t> Facebook Login</a:t>
            </a:r>
            <a:endParaRPr lang="en-US" sz="2400" i="1" dirty="0"/>
          </a:p>
        </p:txBody>
      </p:sp>
      <p:sp>
        <p:nvSpPr>
          <p:cNvPr id="3" name="Rectangle 2"/>
          <p:cNvSpPr/>
          <p:nvPr/>
        </p:nvSpPr>
        <p:spPr>
          <a:xfrm>
            <a:off x="1118681" y="4669276"/>
            <a:ext cx="3317132" cy="7879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22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583660"/>
            <a:ext cx="7299435" cy="1770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Go to </a:t>
            </a:r>
            <a:r>
              <a:rPr lang="en-US" sz="2200" b="1" i="1" dirty="0" smtClean="0"/>
              <a:t>Firebase</a:t>
            </a:r>
            <a:r>
              <a:rPr lang="en-US" sz="2200" dirty="0" smtClean="0"/>
              <a:t> </a:t>
            </a:r>
            <a:r>
              <a:rPr lang="en-US" sz="2200" b="1" i="1" dirty="0" smtClean="0"/>
              <a:t>Project Overview</a:t>
            </a:r>
            <a:r>
              <a:rPr lang="en-US" sz="2200" dirty="0" smtClean="0"/>
              <a:t>, choose</a:t>
            </a:r>
            <a:r>
              <a:rPr lang="en-US" sz="2200" b="1" dirty="0" smtClean="0"/>
              <a:t> </a:t>
            </a:r>
            <a:r>
              <a:rPr lang="en-US" sz="2200" b="1" i="1" dirty="0" smtClean="0"/>
              <a:t>Add Firebase to Your Web App</a:t>
            </a:r>
            <a:r>
              <a:rPr lang="en-US" sz="2200" dirty="0" smtClean="0"/>
              <a:t> then copy its snippet code.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#6</a:t>
            </a:r>
            <a:r>
              <a:rPr lang="en-US" sz="3200" b="1" dirty="0" smtClean="0">
                <a:solidFill>
                  <a:srgbClr val="009696"/>
                </a:solidFill>
              </a:rPr>
              <a:t> Firebase Snippet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794" t="17335" r="12884" b="14045"/>
          <a:stretch/>
        </p:blipFill>
        <p:spPr>
          <a:xfrm>
            <a:off x="1102223" y="2120824"/>
            <a:ext cx="6986849" cy="35804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0459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718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rgbClr val="009696"/>
                </a:solidFill>
              </a:rPr>
              <a:t>#7</a:t>
            </a:r>
            <a:r>
              <a:rPr lang="en-US" sz="3200" b="1" dirty="0" smtClean="0">
                <a:solidFill>
                  <a:srgbClr val="009696"/>
                </a:solidFill>
              </a:rPr>
              <a:t> Create/Prepare Your React App </a:t>
            </a:r>
            <a:endParaRPr lang="en-US" sz="2400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45931" y="1568312"/>
            <a:ext cx="7299435" cy="4020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create-react-app utility globally on your PC (if you have not done yet before)</a:t>
            </a:r>
          </a:p>
          <a:p>
            <a:endParaRPr lang="en-US" sz="1100" dirty="0"/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install -g create-react-app</a:t>
            </a:r>
            <a:endParaRPr lang="en-US" sz="2400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Create </a:t>
            </a:r>
            <a:r>
              <a:rPr lang="en-US" sz="2400" dirty="0"/>
              <a:t>a </a:t>
            </a:r>
            <a:r>
              <a:rPr lang="en-US" sz="2400" dirty="0" smtClean="0"/>
              <a:t>new </a:t>
            </a:r>
            <a:r>
              <a:rPr lang="en-US" sz="2400" dirty="0"/>
              <a:t>react</a:t>
            </a:r>
            <a:r>
              <a:rPr lang="en-US" sz="2400" dirty="0" smtClean="0"/>
              <a:t> app or prepare yours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create-react-app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cd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Firebase packages needed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-g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firebase-tools</a:t>
            </a:r>
            <a:endParaRPr lang="en-US" sz="11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firebase</a:t>
            </a:r>
          </a:p>
        </p:txBody>
      </p:sp>
    </p:spTree>
    <p:extLst>
      <p:ext uri="{BB962C8B-B14F-4D97-AF65-F5344CB8AC3E}">
        <p14:creationId xmlns:p14="http://schemas.microsoft.com/office/powerpoint/2010/main" val="946668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85043" y="2451370"/>
            <a:ext cx="7350912" cy="4060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009696"/>
                </a:solidFill>
              </a:rPr>
              <a:t>Firebase </a:t>
            </a:r>
            <a:r>
              <a:rPr lang="en-US" sz="2000" b="1" dirty="0" smtClean="0">
                <a:solidFill>
                  <a:srgbClr val="009696"/>
                </a:solidFill>
              </a:rPr>
              <a:t>Authentication</a:t>
            </a:r>
            <a:r>
              <a:rPr lang="en-US" sz="2000" dirty="0"/>
              <a:t> provides backend services, easy-to-use SDKs, and ready-made UI libraries to authenticate users to your app. It supports authentication using passwords, phone numbers, popular federated identity providers like Google, Facebook and Twitter, and more.</a:t>
            </a:r>
          </a:p>
          <a:p>
            <a:endParaRPr lang="en-US" sz="2000" dirty="0"/>
          </a:p>
          <a:p>
            <a:r>
              <a:rPr lang="en-US" sz="2000" dirty="0"/>
              <a:t>Firebase Authentication integrates tightly with other Firebase services, and it leverages industry standards like OAuth 2.0 and </a:t>
            </a:r>
            <a:r>
              <a:rPr lang="en-US" sz="2000" dirty="0" err="1"/>
              <a:t>OpenID</a:t>
            </a:r>
            <a:r>
              <a:rPr lang="en-US" sz="2000" dirty="0"/>
              <a:t> Connect, so it can be easily integrated with your custom backend.</a:t>
            </a:r>
            <a:endParaRPr lang="en-US" sz="2000" i="1" dirty="0" smtClean="0">
              <a:solidFill>
                <a:srgbClr val="009696"/>
              </a:solidFill>
            </a:endParaRPr>
          </a:p>
        </p:txBody>
      </p:sp>
      <p:pic>
        <p:nvPicPr>
          <p:cNvPr id="1026" name="Picture 2" descr="C:\Users\usr\Downloads\logo-stand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42" y="-86164"/>
            <a:ext cx="6900040" cy="23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05" t="35332" r="84246" b="58804"/>
          <a:stretch/>
        </p:blipFill>
        <p:spPr>
          <a:xfrm>
            <a:off x="5542702" y="1676013"/>
            <a:ext cx="1661476" cy="38624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6825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7667" y="5204298"/>
            <a:ext cx="5282119" cy="40856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#8</a:t>
            </a:r>
            <a:r>
              <a:rPr lang="en-US" sz="3200" b="1" dirty="0" smtClean="0">
                <a:solidFill>
                  <a:srgbClr val="009696"/>
                </a:solidFill>
              </a:rPr>
              <a:t> Insert Snippet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Create </a:t>
            </a:r>
            <a:r>
              <a:rPr lang="en-US" sz="2400" i="1" dirty="0" err="1" smtClean="0">
                <a:solidFill>
                  <a:srgbClr val="009696"/>
                </a:solidFill>
              </a:rPr>
              <a:t>src</a:t>
            </a:r>
            <a:r>
              <a:rPr lang="en-US" sz="2400" i="1" dirty="0" smtClean="0">
                <a:solidFill>
                  <a:srgbClr val="009696"/>
                </a:solidFill>
              </a:rPr>
              <a:t>/fire.js</a:t>
            </a:r>
            <a:endParaRPr lang="en-US" sz="2000" b="1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7668" y="1089498"/>
            <a:ext cx="783076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firebase</a:t>
            </a:r>
            <a:r>
              <a:rPr lang="en-ID" sz="2000" dirty="0">
                <a:latin typeface="Consolas" panose="020B0609020204030204" pitchFamily="49" charset="0"/>
              </a:rPr>
              <a:t> from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'firebase'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var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 =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apiKey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"a1b2c3d4e5f6g7h8i9j0",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authDomain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lintang-auth.firebaseapp.com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databaseURL</a:t>
            </a:r>
            <a:r>
              <a:rPr lang="en-ID" sz="2000" dirty="0">
                <a:latin typeface="Consolas" panose="020B0609020204030204" pitchFamily="49" charset="0"/>
              </a:rPr>
              <a:t>: "https://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lintang-auth.firebaseio.com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projectId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err="1" smtClean="0">
                <a:latin typeface="Consolas" panose="020B0609020204030204" pitchFamily="49" charset="0"/>
              </a:rPr>
              <a:t>lintang-auth</a:t>
            </a:r>
            <a:r>
              <a:rPr lang="en-ID" sz="2000" dirty="0" smtClean="0">
                <a:latin typeface="Consolas" panose="020B0609020204030204" pitchFamily="49" charset="0"/>
              </a:rPr>
              <a:t>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storageBucket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lintang-auth.appspot.com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messagingSenderId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1234567890"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firebase.initializeApp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ref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>
                <a:latin typeface="Consolas" panose="020B0609020204030204" pitchFamily="49" charset="0"/>
              </a:rPr>
              <a:t>firebase.database</a:t>
            </a:r>
            <a:r>
              <a:rPr lang="en-ID" sz="2000" dirty="0">
                <a:latin typeface="Consolas" panose="020B0609020204030204" pitchFamily="49" charset="0"/>
              </a:rPr>
              <a:t>().ref</a:t>
            </a:r>
            <a:r>
              <a:rPr lang="en-ID" sz="2000" dirty="0" smtClean="0">
                <a:latin typeface="Consolas" panose="020B0609020204030204" pitchFamily="49" charset="0"/>
              </a:rPr>
              <a:t>();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 smtClean="0">
                <a:latin typeface="Consolas" panose="020B0609020204030204" pitchFamily="49" charset="0"/>
              </a:rPr>
              <a:t>firebase.auth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smtClean="0">
                <a:latin typeface="Consolas" panose="020B0609020204030204" pitchFamily="49" charset="0"/>
              </a:rPr>
              <a:t>new</a:t>
            </a:r>
          </a:p>
          <a:p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firebase.auth.FacebookAuthProvider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  <a:endParaRPr lang="en-ID" sz="2000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/fire.js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715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#9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1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298" y="1089498"/>
            <a:ext cx="890080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React, { Component } from 'react';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dirty="0" smtClean="0">
                <a:latin typeface="Consolas" panose="020B0609020204030204" pitchFamily="49" charset="0"/>
              </a:rPr>
              <a:t>{ 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, </a:t>
            </a:r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 } </a:t>
            </a:r>
            <a:r>
              <a:rPr lang="en-ID" sz="2000" dirty="0">
                <a:latin typeface="Consolas" panose="020B0609020204030204" pitchFamily="49" charset="0"/>
              </a:rPr>
              <a:t>from 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'./fire'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class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 extends Component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constructor</a:t>
            </a:r>
            <a:r>
              <a:rPr lang="en-ID" sz="2000" dirty="0">
                <a:latin typeface="Consolas" panose="020B0609020204030204" pitchFamily="49" charset="0"/>
              </a:rPr>
              <a:t>(){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super</a:t>
            </a:r>
            <a:r>
              <a:rPr lang="en-ID" sz="2000" dirty="0">
                <a:latin typeface="Consolas" panose="020B0609020204030204" pitchFamily="49" charset="0"/>
              </a:rPr>
              <a:t>();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this.state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= </a:t>
            </a:r>
            <a:r>
              <a:rPr lang="en-ID" sz="2000" dirty="0" smtClean="0">
                <a:latin typeface="Consolas" panose="020B0609020204030204" pitchFamily="49" charset="0"/>
              </a:rPr>
              <a:t>{</a:t>
            </a:r>
            <a:r>
              <a:rPr lang="en-ID" sz="20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null}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login()</a:t>
            </a:r>
            <a:r>
              <a:rPr lang="en-ID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const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result = await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.</a:t>
            </a:r>
            <a:r>
              <a:rPr lang="en-ID" sz="2000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signInWithPopup</a:t>
            </a:r>
            <a:r>
              <a:rPr lang="en-ID" sz="2000" dirty="0" smtClean="0">
                <a:latin typeface="Consolas" panose="020B0609020204030204" pitchFamily="49" charset="0"/>
              </a:rPr>
              <a:t>(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err="1">
                <a:solidFill>
                  <a:srgbClr val="009696"/>
                </a:solidFill>
                <a:latin typeface="Consolas" panose="020B0609020204030204" pitchFamily="49" charset="0"/>
              </a:rPr>
              <a:t>result.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logout()</a:t>
            </a:r>
            <a:r>
              <a:rPr lang="en-ID" sz="2000" dirty="0">
                <a:latin typeface="Consolas" panose="020B0609020204030204" pitchFamily="49" charset="0"/>
              </a:rPr>
              <a:t>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await </a:t>
            </a:r>
            <a:r>
              <a:rPr lang="en-ID" sz="2000" dirty="0" err="1"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().</a:t>
            </a:r>
            <a:r>
              <a:rPr lang="en-ID" sz="2000" dirty="0" err="1">
                <a:latin typeface="Consolas" panose="020B0609020204030204" pitchFamily="49" charset="0"/>
              </a:rPr>
              <a:t>signOut</a:t>
            </a:r>
            <a:r>
              <a:rPr lang="en-ID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null});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</a:p>
          <a:p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  <a:endParaRPr lang="en-ID" sz="2800" b="1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5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#9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2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7667" y="1089498"/>
            <a:ext cx="11575915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</a:p>
          <a:p>
            <a:endParaRPr lang="en-ID" sz="1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render</a:t>
            </a:r>
            <a:r>
              <a:rPr lang="en-ID" sz="2000" dirty="0">
                <a:latin typeface="Consolas" panose="020B0609020204030204" pitchFamily="49" charset="0"/>
              </a:rPr>
              <a:t>()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return 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&lt;div&gt;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p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 </a:t>
            </a:r>
            <a:r>
              <a:rPr lang="en-ID" sz="2000" dirty="0" smtClean="0">
                <a:latin typeface="Consolas" panose="020B0609020204030204" pitchFamily="49" charset="0"/>
              </a:rPr>
              <a:t>   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 ? </a:t>
            </a:r>
            <a:r>
              <a:rPr lang="en-ID" sz="2000" b="1" dirty="0">
                <a:latin typeface="Consolas" panose="020B0609020204030204" pitchFamily="49" charset="0"/>
              </a:rPr>
              <a:t>`Hi,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 ${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.displayName</a:t>
            </a:r>
            <a:r>
              <a:rPr lang="en-ID" sz="2000" dirty="0">
                <a:latin typeface="Consolas" panose="020B0609020204030204" pitchFamily="49" charset="0"/>
              </a:rPr>
              <a:t>}!</a:t>
            </a:r>
            <a:r>
              <a:rPr lang="en-ID" sz="2000" b="1" dirty="0">
                <a:latin typeface="Consolas" panose="020B0609020204030204" pitchFamily="49" charset="0"/>
              </a:rPr>
              <a:t>`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: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'Hi</a:t>
            </a:r>
            <a:r>
              <a:rPr lang="en-ID" sz="2000" b="1" dirty="0" smtClean="0">
                <a:latin typeface="Consolas" panose="020B0609020204030204" pitchFamily="49" charset="0"/>
              </a:rPr>
              <a:t>!'</a:t>
            </a:r>
            <a:r>
              <a:rPr lang="en-ID" sz="20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p&gt;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login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Login </a:t>
            </a:r>
            <a:r>
              <a:rPr lang="en-ID" sz="2000" b="1" i="1" dirty="0">
                <a:latin typeface="Consolas" panose="020B0609020204030204" pitchFamily="49" charset="0"/>
              </a:rPr>
              <a:t>with </a:t>
            </a:r>
            <a:r>
              <a:rPr lang="en-ID" sz="2000" b="1" i="1" dirty="0" smtClean="0">
                <a:latin typeface="Consolas" panose="020B0609020204030204" pitchFamily="49" charset="0"/>
              </a:rPr>
              <a:t>Facebook</a:t>
            </a:r>
            <a:endParaRPr lang="en-ID" sz="2000" b="1" i="1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logout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Logout</a:t>
            </a:r>
            <a:endParaRPr lang="en-ID" sz="2000" b="1" i="1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);}}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export default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023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392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React, Firebase </a:t>
            </a:r>
            <a:r>
              <a:rPr lang="en-US" sz="2800" b="1" dirty="0" err="1" smtClean="0">
                <a:solidFill>
                  <a:srgbClr val="009696"/>
                </a:solidFill>
              </a:rPr>
              <a:t>Auth</a:t>
            </a:r>
            <a:r>
              <a:rPr lang="en-US" sz="2800" b="1" dirty="0" smtClean="0">
                <a:solidFill>
                  <a:srgbClr val="009696"/>
                </a:solidFill>
              </a:rPr>
              <a:t> </a:t>
            </a:r>
          </a:p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With Facebook Provider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368" y="1588145"/>
            <a:ext cx="7967697" cy="4229840"/>
            <a:chOff x="640280" y="1588145"/>
            <a:chExt cx="7967697" cy="42298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3387" r="76036" b="30072"/>
            <a:stretch/>
          </p:blipFill>
          <p:spPr>
            <a:xfrm>
              <a:off x="5991762" y="1588145"/>
              <a:ext cx="2616215" cy="408631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3397" r="53573" b="25170"/>
            <a:stretch/>
          </p:blipFill>
          <p:spPr>
            <a:xfrm>
              <a:off x="640280" y="1588145"/>
              <a:ext cx="4887303" cy="4229840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4" name="Right Arrow 3"/>
            <p:cNvSpPr/>
            <p:nvPr/>
          </p:nvSpPr>
          <p:spPr>
            <a:xfrm>
              <a:off x="5154497" y="3260035"/>
              <a:ext cx="1713442" cy="10734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" name="Rectangle 7"/>
          <p:cNvSpPr/>
          <p:nvPr/>
        </p:nvSpPr>
        <p:spPr>
          <a:xfrm>
            <a:off x="5817141" y="1819718"/>
            <a:ext cx="1770436" cy="690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724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9"/>
            <a:ext cx="5593405" cy="914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Revoke Facebook Permission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3932" y="914401"/>
            <a:ext cx="8352370" cy="1313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/>
              <a:t>Go </a:t>
            </a:r>
            <a:r>
              <a:rPr lang="en-US" sz="2400" dirty="0" smtClean="0"/>
              <a:t>to Facebook.com, on </a:t>
            </a:r>
            <a:r>
              <a:rPr lang="en-US" sz="2400" b="1" i="1" dirty="0" smtClean="0"/>
              <a:t>Settings </a:t>
            </a:r>
            <a:r>
              <a:rPr lang="en-US" sz="2400" b="1" i="1" dirty="0" smtClean="0">
                <a:sym typeface="Wingdings" panose="05000000000000000000" pitchFamily="2" charset="2"/>
              </a:rPr>
              <a:t> Apps &amp; Websites</a:t>
            </a:r>
            <a:r>
              <a:rPr lang="en-US" sz="2400" dirty="0" smtClean="0">
                <a:sym typeface="Wingdings" panose="05000000000000000000" pitchFamily="2" charset="2"/>
              </a:rPr>
              <a:t>, tick on our app then simply </a:t>
            </a:r>
            <a:r>
              <a:rPr lang="en-US" sz="2400" b="1" i="1" dirty="0" smtClean="0">
                <a:sym typeface="Wingdings" panose="05000000000000000000" pitchFamily="2" charset="2"/>
              </a:rPr>
              <a:t>remove</a:t>
            </a:r>
            <a:r>
              <a:rPr lang="en-US" sz="2400" dirty="0" smtClean="0">
                <a:sym typeface="Wingdings" panose="05000000000000000000" pitchFamily="2" charset="2"/>
              </a:rPr>
              <a:t> it.</a:t>
            </a:r>
            <a:endParaRPr lang="en-US" sz="24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623" t="14188" r="10833" b="20595"/>
          <a:stretch/>
        </p:blipFill>
        <p:spPr>
          <a:xfrm>
            <a:off x="1235413" y="1993423"/>
            <a:ext cx="6556298" cy="372644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Rectangle 2"/>
          <p:cNvSpPr/>
          <p:nvPr/>
        </p:nvSpPr>
        <p:spPr>
          <a:xfrm>
            <a:off x="3443591" y="4717915"/>
            <a:ext cx="2081720" cy="11381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/>
          <p:cNvSpPr/>
          <p:nvPr/>
        </p:nvSpPr>
        <p:spPr>
          <a:xfrm>
            <a:off x="6750851" y="4396902"/>
            <a:ext cx="846451" cy="4928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9647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799616"/>
            <a:ext cx="9143999" cy="4931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How to Setup React and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Firebase Authentication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with Twitter Provider?</a:t>
            </a:r>
            <a:endParaRPr lang="en-US" sz="39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usr\Downloads\reactj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r="18522"/>
          <a:stretch/>
        </p:blipFill>
        <p:spPr bwMode="auto">
          <a:xfrm>
            <a:off x="1627342" y="885979"/>
            <a:ext cx="1916349" cy="2192103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usr\Downloads\firebase-logo-402F407EE0-seeklogo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8" y="1092277"/>
            <a:ext cx="1330708" cy="1822887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493" y="1021403"/>
            <a:ext cx="1974385" cy="1974385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5556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612842"/>
            <a:ext cx="7299435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Login to </a:t>
            </a:r>
            <a:r>
              <a:rPr lang="en-US" sz="2200" b="1" i="1" dirty="0" smtClean="0"/>
              <a:t>Firebase</a:t>
            </a:r>
            <a:r>
              <a:rPr lang="en-US" sz="2200" dirty="0" smtClean="0"/>
              <a:t> Console, choose/create a project then go to </a:t>
            </a:r>
            <a:r>
              <a:rPr lang="en-US" sz="2200" b="1" i="1" dirty="0" smtClean="0"/>
              <a:t>Firebase Authentication</a:t>
            </a:r>
            <a:r>
              <a:rPr lang="en-US" sz="2200" dirty="0" smtClean="0"/>
              <a:t>. On </a:t>
            </a:r>
            <a:r>
              <a:rPr lang="en-US" sz="2200" b="1" i="1" dirty="0" smtClean="0"/>
              <a:t>Sign-In Method</a:t>
            </a:r>
            <a:r>
              <a:rPr lang="en-US" sz="2200" dirty="0" smtClean="0"/>
              <a:t> tab, enable </a:t>
            </a:r>
            <a:r>
              <a:rPr lang="en-US" sz="2200" b="1" i="1" dirty="0" smtClean="0"/>
              <a:t>Twitter</a:t>
            </a:r>
            <a:r>
              <a:rPr lang="en-US" sz="2200" dirty="0" smtClean="0"/>
              <a:t> sign-in provider &amp; copy its </a:t>
            </a:r>
            <a:r>
              <a:rPr lang="en-US" sz="2200" b="1" i="1" dirty="0" smtClean="0"/>
              <a:t>Callback URL</a:t>
            </a:r>
            <a:r>
              <a:rPr lang="en-US" sz="2200" dirty="0" smtClean="0"/>
              <a:t>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#1</a:t>
            </a:r>
            <a:r>
              <a:rPr lang="en-US" sz="3200" b="1" dirty="0" smtClean="0">
                <a:solidFill>
                  <a:srgbClr val="009696"/>
                </a:solidFill>
              </a:rPr>
              <a:t> Setup Firebase </a:t>
            </a:r>
            <a:r>
              <a:rPr lang="en-US" sz="3200" b="1" dirty="0" err="1" smtClean="0">
                <a:solidFill>
                  <a:srgbClr val="009696"/>
                </a:solidFill>
              </a:rPr>
              <a:t>Auth</a:t>
            </a:r>
            <a:endParaRPr lang="en-US" sz="2400" i="1" dirty="0"/>
          </a:p>
        </p:txBody>
      </p:sp>
      <p:sp>
        <p:nvSpPr>
          <p:cNvPr id="3" name="Rectangle 2"/>
          <p:cNvSpPr/>
          <p:nvPr/>
        </p:nvSpPr>
        <p:spPr>
          <a:xfrm>
            <a:off x="5846323" y="5817140"/>
            <a:ext cx="3083668" cy="93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394" t="16583" r="8263" b="9799"/>
          <a:stretch/>
        </p:blipFill>
        <p:spPr>
          <a:xfrm>
            <a:off x="1447606" y="2402732"/>
            <a:ext cx="6296084" cy="392997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Rectangle 4"/>
          <p:cNvSpPr/>
          <p:nvPr/>
        </p:nvSpPr>
        <p:spPr>
          <a:xfrm>
            <a:off x="2344366" y="5340485"/>
            <a:ext cx="3132306" cy="690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9864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73932" y="623455"/>
            <a:ext cx="8064231" cy="17768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0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Login to </a:t>
            </a:r>
            <a:r>
              <a:rPr lang="en-US" sz="2000" b="1" i="1" dirty="0" smtClean="0"/>
              <a:t>Twitter</a:t>
            </a:r>
            <a:r>
              <a:rPr lang="en-US" sz="2000" dirty="0" smtClean="0"/>
              <a:t>, go </a:t>
            </a:r>
            <a:r>
              <a:rPr lang="en-US" sz="2000" dirty="0"/>
              <a:t>to </a:t>
            </a:r>
            <a:r>
              <a:rPr lang="en-US" sz="2000" dirty="0">
                <a:solidFill>
                  <a:srgbClr val="009696"/>
                </a:solidFill>
              </a:rPr>
              <a:t>https://dev.twitter.com/apps/new </a:t>
            </a:r>
            <a:r>
              <a:rPr lang="en-US" sz="2000" dirty="0"/>
              <a:t>or</a:t>
            </a:r>
            <a:r>
              <a:rPr lang="en-US" sz="2000" dirty="0">
                <a:solidFill>
                  <a:srgbClr val="009696"/>
                </a:solidFill>
              </a:rPr>
              <a:t> https://apps.twitter.com/</a:t>
            </a:r>
            <a:r>
              <a:rPr lang="en-US" sz="2000" dirty="0" smtClean="0"/>
              <a:t> and </a:t>
            </a:r>
            <a:r>
              <a:rPr lang="en-US" sz="2000" b="1" i="1" dirty="0" smtClean="0"/>
              <a:t>Create New App</a:t>
            </a:r>
            <a:r>
              <a:rPr lang="en-US" sz="2000" dirty="0" smtClean="0"/>
              <a:t>. Fill in the forms, insert our </a:t>
            </a:r>
            <a:r>
              <a:rPr lang="en-US" sz="2000" b="1" i="1" dirty="0" smtClean="0"/>
              <a:t>Callback URL</a:t>
            </a:r>
            <a:r>
              <a:rPr lang="en-US" sz="2000" dirty="0" smtClean="0"/>
              <a:t> then click </a:t>
            </a:r>
            <a:r>
              <a:rPr lang="en-US" sz="2000" b="1" i="1" dirty="0" smtClean="0"/>
              <a:t>Create Your Twitter Application</a:t>
            </a:r>
            <a:r>
              <a:rPr lang="en-US" sz="2000" dirty="0" smtClean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2341" y="9732"/>
            <a:ext cx="6935822" cy="852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#2</a:t>
            </a:r>
            <a:r>
              <a:rPr lang="en-US" sz="3200" b="1" dirty="0" smtClean="0">
                <a:solidFill>
                  <a:srgbClr val="009696"/>
                </a:solidFill>
              </a:rPr>
              <a:t> Twitter Dev</a:t>
            </a:r>
            <a:endParaRPr lang="en-US" sz="2400" i="1" dirty="0"/>
          </a:p>
        </p:txBody>
      </p:sp>
      <p:sp>
        <p:nvSpPr>
          <p:cNvPr id="3" name="Rectangle 2"/>
          <p:cNvSpPr/>
          <p:nvPr/>
        </p:nvSpPr>
        <p:spPr>
          <a:xfrm>
            <a:off x="5846323" y="5817140"/>
            <a:ext cx="3083668" cy="93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982" t="12177" r="9289" b="10874"/>
          <a:stretch/>
        </p:blipFill>
        <p:spPr>
          <a:xfrm>
            <a:off x="908628" y="2400300"/>
            <a:ext cx="7387305" cy="44577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908628" y="4894118"/>
            <a:ext cx="3132306" cy="690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6879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73932" y="651754"/>
            <a:ext cx="8064231" cy="13813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0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Go to </a:t>
            </a:r>
            <a:r>
              <a:rPr lang="en-US" sz="2000" b="1" i="1" dirty="0" smtClean="0"/>
              <a:t>Keys and Access Tokens</a:t>
            </a:r>
            <a:r>
              <a:rPr lang="en-US" sz="2000" dirty="0" smtClean="0"/>
              <a:t> to get our API Key &amp; API Secret. Copy these code to our Firebase </a:t>
            </a:r>
            <a:r>
              <a:rPr lang="en-US" sz="2000" dirty="0" err="1" smtClean="0"/>
              <a:t>Auth</a:t>
            </a:r>
            <a:r>
              <a:rPr lang="en-US" sz="2000" dirty="0" smtClean="0"/>
              <a:t> &amp; Save!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02341" y="9731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#3</a:t>
            </a:r>
            <a:r>
              <a:rPr lang="en-US" sz="3200" b="1" dirty="0" smtClean="0">
                <a:solidFill>
                  <a:srgbClr val="009696"/>
                </a:solidFill>
              </a:rPr>
              <a:t> API Key &amp; Secret</a:t>
            </a:r>
            <a:endParaRPr lang="en-US" sz="2400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1469744" y="1872575"/>
            <a:ext cx="6124712" cy="3711102"/>
            <a:chOff x="1119547" y="1765570"/>
            <a:chExt cx="6124712" cy="37111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6862" t="9504" r="38445" b="42352"/>
            <a:stretch/>
          </p:blipFill>
          <p:spPr>
            <a:xfrm>
              <a:off x="1119547" y="1765570"/>
              <a:ext cx="6124712" cy="3711102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1235410" y="3621121"/>
              <a:ext cx="5875507" cy="6906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588060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41649" y="826851"/>
            <a:ext cx="7672775" cy="1498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0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000" dirty="0" smtClean="0"/>
              <a:t>Go to </a:t>
            </a:r>
            <a:r>
              <a:rPr lang="en-US" sz="2000" b="1" i="1" dirty="0" smtClean="0"/>
              <a:t>Firebase</a:t>
            </a:r>
            <a:r>
              <a:rPr lang="en-US" sz="2000" dirty="0" smtClean="0"/>
              <a:t> </a:t>
            </a:r>
            <a:r>
              <a:rPr lang="en-US" sz="2000" b="1" i="1" dirty="0" smtClean="0"/>
              <a:t>Project Overview</a:t>
            </a:r>
            <a:r>
              <a:rPr lang="en-US" sz="2000" dirty="0" smtClean="0"/>
              <a:t>, choose</a:t>
            </a:r>
            <a:r>
              <a:rPr lang="en-US" sz="2000" b="1" dirty="0" smtClean="0"/>
              <a:t> </a:t>
            </a:r>
            <a:r>
              <a:rPr lang="en-US" sz="2000" b="1" i="1" dirty="0" smtClean="0"/>
              <a:t>Add Firebase to Your Web App</a:t>
            </a:r>
            <a:r>
              <a:rPr lang="en-US" sz="2000" dirty="0" smtClean="0"/>
              <a:t> then copy its snippet code.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#4</a:t>
            </a:r>
            <a:r>
              <a:rPr lang="en-US" sz="3200" b="1" dirty="0" smtClean="0">
                <a:solidFill>
                  <a:srgbClr val="009696"/>
                </a:solidFill>
              </a:rPr>
              <a:t> Firebase Snippet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794" t="17335" r="12884" b="14045"/>
          <a:stretch/>
        </p:blipFill>
        <p:spPr>
          <a:xfrm>
            <a:off x="1102223" y="2120824"/>
            <a:ext cx="6986849" cy="35804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3883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799616"/>
            <a:ext cx="9143999" cy="4931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How to Setup React and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Firebase Authentication</a:t>
            </a:r>
          </a:p>
          <a:p>
            <a:pPr algn="ctr">
              <a:lnSpc>
                <a:spcPct val="100000"/>
              </a:lnSpc>
            </a:pPr>
            <a:r>
              <a:rPr lang="en-US" sz="3900" b="1" dirty="0" smtClean="0">
                <a:solidFill>
                  <a:schemeClr val="bg1"/>
                </a:solidFill>
              </a:rPr>
              <a:t>with Google Provider?</a:t>
            </a:r>
            <a:endParaRPr lang="en-US" sz="39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:\Users\usr\Downloads\reactj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8" r="18522"/>
          <a:stretch/>
        </p:blipFill>
        <p:spPr bwMode="auto">
          <a:xfrm>
            <a:off x="1627342" y="885979"/>
            <a:ext cx="1916349" cy="2192103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usr\Downloads\firebase-logo-402F407EE0-seeklogo.co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48" y="1092277"/>
            <a:ext cx="1330708" cy="1822887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66" y="1050960"/>
            <a:ext cx="1862140" cy="1862140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87252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718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rgbClr val="009696"/>
                </a:solidFill>
              </a:rPr>
              <a:t>#5</a:t>
            </a:r>
            <a:r>
              <a:rPr lang="en-US" sz="3200" b="1" dirty="0" smtClean="0">
                <a:solidFill>
                  <a:srgbClr val="009696"/>
                </a:solidFill>
              </a:rPr>
              <a:t> Create/Prepare Your React App </a:t>
            </a:r>
            <a:endParaRPr lang="en-US" sz="2400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45931" y="1568312"/>
            <a:ext cx="7299435" cy="4020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create-react-app utility globally on your PC (if you have not done yet before)</a:t>
            </a:r>
          </a:p>
          <a:p>
            <a:endParaRPr lang="en-US" sz="1100" dirty="0"/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install -g create-react-app</a:t>
            </a:r>
            <a:endParaRPr lang="en-US" sz="2400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Create </a:t>
            </a:r>
            <a:r>
              <a:rPr lang="en-US" sz="2400" dirty="0"/>
              <a:t>a </a:t>
            </a:r>
            <a:r>
              <a:rPr lang="en-US" sz="2400" dirty="0" smtClean="0"/>
              <a:t>new </a:t>
            </a:r>
            <a:r>
              <a:rPr lang="en-US" sz="2400" dirty="0"/>
              <a:t>react</a:t>
            </a:r>
            <a:r>
              <a:rPr lang="en-US" sz="2400" dirty="0" smtClean="0"/>
              <a:t> app or prepare yours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create-react-app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cd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Firebase packages needed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-g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firebase-tools</a:t>
            </a:r>
            <a:endParaRPr lang="en-US" sz="11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firebase</a:t>
            </a:r>
          </a:p>
        </p:txBody>
      </p:sp>
    </p:spTree>
    <p:extLst>
      <p:ext uri="{BB962C8B-B14F-4D97-AF65-F5344CB8AC3E}">
        <p14:creationId xmlns:p14="http://schemas.microsoft.com/office/powerpoint/2010/main" val="2138213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7667" y="5204298"/>
            <a:ext cx="5184843" cy="40856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#6</a:t>
            </a:r>
            <a:r>
              <a:rPr lang="en-US" sz="3200" b="1" dirty="0" smtClean="0">
                <a:solidFill>
                  <a:srgbClr val="009696"/>
                </a:solidFill>
              </a:rPr>
              <a:t> Insert Snippet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Create </a:t>
            </a:r>
            <a:r>
              <a:rPr lang="en-US" sz="2400" i="1" dirty="0" err="1" smtClean="0">
                <a:solidFill>
                  <a:srgbClr val="009696"/>
                </a:solidFill>
              </a:rPr>
              <a:t>src</a:t>
            </a:r>
            <a:r>
              <a:rPr lang="en-US" sz="2400" i="1" dirty="0" smtClean="0">
                <a:solidFill>
                  <a:srgbClr val="009696"/>
                </a:solidFill>
              </a:rPr>
              <a:t>/fire.js</a:t>
            </a:r>
            <a:endParaRPr lang="en-US" sz="2000" b="1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7668" y="1089498"/>
            <a:ext cx="783076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firebase</a:t>
            </a:r>
            <a:r>
              <a:rPr lang="en-ID" sz="2000" dirty="0">
                <a:latin typeface="Consolas" panose="020B0609020204030204" pitchFamily="49" charset="0"/>
              </a:rPr>
              <a:t> from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'firebase'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var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 =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apiKey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"a1b2c3d4e5f6g7h8i9j0",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authDomain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lintang-auth.firebaseapp.com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databaseURL</a:t>
            </a:r>
            <a:r>
              <a:rPr lang="en-ID" sz="2000" dirty="0">
                <a:latin typeface="Consolas" panose="020B0609020204030204" pitchFamily="49" charset="0"/>
              </a:rPr>
              <a:t>: "https://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lintang-auth.firebaseio.com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projectId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err="1" smtClean="0">
                <a:latin typeface="Consolas" panose="020B0609020204030204" pitchFamily="49" charset="0"/>
              </a:rPr>
              <a:t>lintang-auth</a:t>
            </a:r>
            <a:r>
              <a:rPr lang="en-ID" sz="2000" dirty="0" smtClean="0">
                <a:latin typeface="Consolas" panose="020B0609020204030204" pitchFamily="49" charset="0"/>
              </a:rPr>
              <a:t>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storageBucket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lintang-auth.appspot.com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messagingSenderId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1234567890"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firebase.initializeApp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ref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>
                <a:latin typeface="Consolas" panose="020B0609020204030204" pitchFamily="49" charset="0"/>
              </a:rPr>
              <a:t>firebase.database</a:t>
            </a:r>
            <a:r>
              <a:rPr lang="en-ID" sz="2000" dirty="0">
                <a:latin typeface="Consolas" panose="020B0609020204030204" pitchFamily="49" charset="0"/>
              </a:rPr>
              <a:t>().ref</a:t>
            </a:r>
            <a:r>
              <a:rPr lang="en-ID" sz="2000" dirty="0" smtClean="0">
                <a:latin typeface="Consolas" panose="020B0609020204030204" pitchFamily="49" charset="0"/>
              </a:rPr>
              <a:t>();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 smtClean="0">
                <a:latin typeface="Consolas" panose="020B0609020204030204" pitchFamily="49" charset="0"/>
              </a:rPr>
              <a:t>firebase.auth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smtClean="0">
                <a:latin typeface="Consolas" panose="020B0609020204030204" pitchFamily="49" charset="0"/>
              </a:rPr>
              <a:t>new</a:t>
            </a:r>
          </a:p>
          <a:p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firebase.auth.TwitterAuthProvider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  <a:endParaRPr lang="en-ID" sz="2000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/fire.js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216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#7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1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298" y="1089498"/>
            <a:ext cx="890080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React, { Component } from 'react';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dirty="0" smtClean="0">
                <a:latin typeface="Consolas" panose="020B0609020204030204" pitchFamily="49" charset="0"/>
              </a:rPr>
              <a:t>{ 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, </a:t>
            </a:r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 } </a:t>
            </a:r>
            <a:r>
              <a:rPr lang="en-ID" sz="2000" dirty="0">
                <a:latin typeface="Consolas" panose="020B0609020204030204" pitchFamily="49" charset="0"/>
              </a:rPr>
              <a:t>from 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'./fire'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class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 extends Component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constructor</a:t>
            </a:r>
            <a:r>
              <a:rPr lang="en-ID" sz="2000" dirty="0">
                <a:latin typeface="Consolas" panose="020B0609020204030204" pitchFamily="49" charset="0"/>
              </a:rPr>
              <a:t>(){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super</a:t>
            </a:r>
            <a:r>
              <a:rPr lang="en-ID" sz="2000" dirty="0">
                <a:latin typeface="Consolas" panose="020B0609020204030204" pitchFamily="49" charset="0"/>
              </a:rPr>
              <a:t>();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this.state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= </a:t>
            </a:r>
            <a:r>
              <a:rPr lang="en-ID" sz="2000" dirty="0" smtClean="0">
                <a:latin typeface="Consolas" panose="020B0609020204030204" pitchFamily="49" charset="0"/>
              </a:rPr>
              <a:t>{</a:t>
            </a:r>
            <a:r>
              <a:rPr lang="en-ID" sz="20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null}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login()</a:t>
            </a:r>
            <a:r>
              <a:rPr lang="en-ID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const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result = await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.</a:t>
            </a:r>
            <a:r>
              <a:rPr lang="en-ID" sz="2000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signInWithPopup</a:t>
            </a:r>
            <a:r>
              <a:rPr lang="en-ID" sz="2000" dirty="0" smtClean="0">
                <a:latin typeface="Consolas" panose="020B0609020204030204" pitchFamily="49" charset="0"/>
              </a:rPr>
              <a:t>(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err="1">
                <a:solidFill>
                  <a:srgbClr val="009696"/>
                </a:solidFill>
                <a:latin typeface="Consolas" panose="020B0609020204030204" pitchFamily="49" charset="0"/>
              </a:rPr>
              <a:t>result.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logout()</a:t>
            </a:r>
            <a:r>
              <a:rPr lang="en-ID" sz="2000" dirty="0">
                <a:latin typeface="Consolas" panose="020B0609020204030204" pitchFamily="49" charset="0"/>
              </a:rPr>
              <a:t>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await </a:t>
            </a:r>
            <a:r>
              <a:rPr lang="en-ID" sz="2000" dirty="0" err="1"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().</a:t>
            </a:r>
            <a:r>
              <a:rPr lang="en-ID" sz="2000" dirty="0" err="1">
                <a:latin typeface="Consolas" panose="020B0609020204030204" pitchFamily="49" charset="0"/>
              </a:rPr>
              <a:t>signOut</a:t>
            </a:r>
            <a:r>
              <a:rPr lang="en-ID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null});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</a:p>
          <a:p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  <a:endParaRPr lang="en-ID" sz="2800" b="1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7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#7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2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579" y="1001948"/>
            <a:ext cx="11575915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</a:p>
          <a:p>
            <a:endParaRPr lang="en-ID" sz="1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render</a:t>
            </a:r>
            <a:r>
              <a:rPr lang="en-ID" sz="2000" dirty="0">
                <a:latin typeface="Consolas" panose="020B0609020204030204" pitchFamily="49" charset="0"/>
              </a:rPr>
              <a:t>()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return 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&lt;div&gt;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p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 </a:t>
            </a:r>
            <a:r>
              <a:rPr lang="en-ID" sz="2000" dirty="0" smtClean="0">
                <a:latin typeface="Consolas" panose="020B0609020204030204" pitchFamily="49" charset="0"/>
              </a:rPr>
              <a:t>   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 ? </a:t>
            </a:r>
            <a:r>
              <a:rPr lang="en-ID" sz="2000" b="1" dirty="0">
                <a:latin typeface="Consolas" panose="020B0609020204030204" pitchFamily="49" charset="0"/>
              </a:rPr>
              <a:t>`Hi,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 ${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.displayName</a:t>
            </a:r>
            <a:r>
              <a:rPr lang="en-ID" sz="2000" dirty="0">
                <a:latin typeface="Consolas" panose="020B0609020204030204" pitchFamily="49" charset="0"/>
              </a:rPr>
              <a:t>}!</a:t>
            </a:r>
            <a:r>
              <a:rPr lang="en-ID" sz="2000" b="1" dirty="0">
                <a:latin typeface="Consolas" panose="020B0609020204030204" pitchFamily="49" charset="0"/>
              </a:rPr>
              <a:t>`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: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'Hi</a:t>
            </a:r>
            <a:r>
              <a:rPr lang="en-ID" sz="2000" b="1" dirty="0" smtClean="0">
                <a:latin typeface="Consolas" panose="020B0609020204030204" pitchFamily="49" charset="0"/>
              </a:rPr>
              <a:t>!'</a:t>
            </a:r>
            <a:r>
              <a:rPr lang="en-ID" sz="20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p&gt;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login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Login </a:t>
            </a:r>
            <a:r>
              <a:rPr lang="en-ID" sz="2000" b="1" i="1" dirty="0">
                <a:latin typeface="Consolas" panose="020B0609020204030204" pitchFamily="49" charset="0"/>
              </a:rPr>
              <a:t>with </a:t>
            </a:r>
            <a:r>
              <a:rPr lang="en-ID" sz="2000" b="1" i="1" dirty="0" smtClean="0">
                <a:latin typeface="Consolas" panose="020B0609020204030204" pitchFamily="49" charset="0"/>
              </a:rPr>
              <a:t>Twitter</a:t>
            </a:r>
            <a:endParaRPr lang="en-ID" sz="2000" b="1" i="1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logout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Logout</a:t>
            </a:r>
            <a:endParaRPr lang="en-ID" sz="2000" b="1" i="1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);}}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export default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85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392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React, Firebase </a:t>
            </a:r>
            <a:r>
              <a:rPr lang="en-US" sz="2800" b="1" dirty="0" err="1" smtClean="0">
                <a:solidFill>
                  <a:srgbClr val="009696"/>
                </a:solidFill>
              </a:rPr>
              <a:t>Auth</a:t>
            </a:r>
            <a:r>
              <a:rPr lang="en-US" sz="2800" b="1" dirty="0" smtClean="0">
                <a:solidFill>
                  <a:srgbClr val="009696"/>
                </a:solidFill>
              </a:rPr>
              <a:t> </a:t>
            </a:r>
          </a:p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With Twitter Provider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7385" y="1605063"/>
            <a:ext cx="7991594" cy="3876047"/>
            <a:chOff x="282003" y="1549233"/>
            <a:chExt cx="8536442" cy="40972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3387" r="76036" b="30072"/>
            <a:stretch/>
          </p:blipFill>
          <p:spPr>
            <a:xfrm>
              <a:off x="6202230" y="1549233"/>
              <a:ext cx="2616215" cy="408631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3785" r="55374" b="38552"/>
            <a:stretch/>
          </p:blipFill>
          <p:spPr>
            <a:xfrm>
              <a:off x="282003" y="1549233"/>
              <a:ext cx="5637279" cy="409724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4" name="Right Arrow 3"/>
            <p:cNvSpPr/>
            <p:nvPr/>
          </p:nvSpPr>
          <p:spPr>
            <a:xfrm>
              <a:off x="5345509" y="3483769"/>
              <a:ext cx="1713442" cy="107342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8" name="Rectangle 7"/>
          <p:cNvSpPr/>
          <p:nvPr/>
        </p:nvSpPr>
        <p:spPr>
          <a:xfrm>
            <a:off x="6001965" y="1780807"/>
            <a:ext cx="1770436" cy="690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65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9"/>
            <a:ext cx="5593405" cy="914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b="1" dirty="0" smtClean="0">
                <a:solidFill>
                  <a:srgbClr val="009696"/>
                </a:solidFill>
              </a:rPr>
              <a:t>Revoke Twitter Permission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1285" y="894945"/>
            <a:ext cx="8615017" cy="1313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/>
              <a:t>Go to </a:t>
            </a:r>
            <a:r>
              <a:rPr lang="en-US" sz="2400" dirty="0" smtClean="0"/>
              <a:t>Twitter.com, on </a:t>
            </a:r>
            <a:r>
              <a:rPr lang="en-US" sz="2400" b="1" i="1" dirty="0" smtClean="0"/>
              <a:t>Settings </a:t>
            </a:r>
            <a:r>
              <a:rPr lang="en-US" sz="2400" b="1" dirty="0" smtClean="0">
                <a:sym typeface="Wingdings" panose="05000000000000000000" pitchFamily="2" charset="2"/>
              </a:rPr>
              <a:t></a:t>
            </a:r>
            <a:r>
              <a:rPr lang="en-US" sz="2400" b="1" i="1" dirty="0" smtClean="0">
                <a:sym typeface="Wingdings" panose="05000000000000000000" pitchFamily="2" charset="2"/>
              </a:rPr>
              <a:t> Apps</a:t>
            </a:r>
            <a:r>
              <a:rPr lang="en-US" sz="2400" dirty="0" smtClean="0">
                <a:sym typeface="Wingdings" panose="05000000000000000000" pitchFamily="2" charset="2"/>
              </a:rPr>
              <a:t> s</a:t>
            </a:r>
            <a:r>
              <a:rPr lang="en-US" sz="2400" dirty="0" smtClean="0"/>
              <a:t>imply remove its access on an application.</a:t>
            </a:r>
            <a:endParaRPr lang="en-US" sz="24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219" t="7161" r="6277" b="5011"/>
          <a:stretch/>
        </p:blipFill>
        <p:spPr>
          <a:xfrm>
            <a:off x="1233566" y="1906620"/>
            <a:ext cx="6770453" cy="3779232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30765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0" y="3115806"/>
            <a:ext cx="9143060" cy="2447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otham Medium" pitchFamily="2" charset="0"/>
              </a:rPr>
              <a:t>React &amp; Firebase</a:t>
            </a:r>
            <a:endParaRPr lang="id-ID" sz="7200" b="1" dirty="0" smtClean="0">
              <a:solidFill>
                <a:schemeClr val="bg1"/>
              </a:solidFill>
              <a:latin typeface="Gotham Medium" pitchFamily="2" charset="0"/>
            </a:endParaRPr>
          </a:p>
          <a:p>
            <a:pPr algn="ctr"/>
            <a:r>
              <a:rPr lang="en-US" sz="2800" b="1" i="1" dirty="0" smtClean="0">
                <a:solidFill>
                  <a:schemeClr val="bg1"/>
                </a:solidFill>
                <a:latin typeface="Gotham" pitchFamily="50" charset="0"/>
              </a:rPr>
              <a:t>#3</a:t>
            </a:r>
            <a:r>
              <a:rPr lang="en-US" sz="2800" dirty="0" smtClean="0">
                <a:solidFill>
                  <a:schemeClr val="bg1"/>
                </a:solidFill>
                <a:latin typeface="Gotham" pitchFamily="50" charset="0"/>
              </a:rPr>
              <a:t> Firebase </a:t>
            </a:r>
            <a:r>
              <a:rPr lang="en-US" sz="2800" dirty="0" err="1" smtClean="0">
                <a:solidFill>
                  <a:schemeClr val="bg1"/>
                </a:solidFill>
                <a:latin typeface="Gotham" pitchFamily="50" charset="0"/>
              </a:rPr>
              <a:t>Auth</a:t>
            </a:r>
            <a:r>
              <a:rPr lang="en-US" sz="2800" dirty="0" smtClean="0">
                <a:solidFill>
                  <a:schemeClr val="bg1"/>
                </a:solidFill>
                <a:latin typeface="Gotham" pitchFamily="50" charset="0"/>
              </a:rPr>
              <a:t> with Various Providers</a:t>
            </a:r>
            <a:endParaRPr lang="en-US" sz="2800" b="0" dirty="0">
              <a:solidFill>
                <a:schemeClr val="bg1"/>
              </a:solidFill>
              <a:latin typeface="Gotham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750976"/>
            <a:ext cx="8641077" cy="1784301"/>
            <a:chOff x="0" y="1750976"/>
            <a:chExt cx="8641077" cy="1784301"/>
          </a:xfrm>
        </p:grpSpPr>
        <p:pic>
          <p:nvPicPr>
            <p:cNvPr id="6" name="Picture 5" descr="C:\Users\usr\Downloads\reactj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50976"/>
              <a:ext cx="2528976" cy="1784301"/>
            </a:xfrm>
            <a:prstGeom prst="rect">
              <a:avLst/>
            </a:prstGeom>
            <a:noFill/>
            <a:effectLst>
              <a:glow rad="228600"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usr\Downloads\firebase-logo-402F407EE0-seeklogo.com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436" y="1885266"/>
              <a:ext cx="1085438" cy="1483771"/>
            </a:xfrm>
            <a:prstGeom prst="rect">
              <a:avLst/>
            </a:prstGeom>
            <a:noFill/>
            <a:effectLst>
              <a:glow rad="228600"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601" y="1860693"/>
              <a:ext cx="1610476" cy="1607086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690" y="1869290"/>
              <a:ext cx="1518919" cy="1515722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778" y="1933263"/>
              <a:ext cx="1479090" cy="1475977"/>
            </a:xfrm>
            <a:prstGeom prst="rect">
              <a:avLst/>
            </a:prstGeom>
            <a:effectLst>
              <a:glow rad="228600">
                <a:schemeClr val="tx1"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40905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612842"/>
            <a:ext cx="7299435" cy="2305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Login to </a:t>
            </a:r>
            <a:r>
              <a:rPr lang="en-US" sz="2200" b="1" i="1" dirty="0" smtClean="0"/>
              <a:t>Firebase</a:t>
            </a:r>
            <a:r>
              <a:rPr lang="en-US" sz="2200" dirty="0" smtClean="0"/>
              <a:t> Console, choose/create a project then go to </a:t>
            </a:r>
            <a:r>
              <a:rPr lang="en-US" sz="2200" b="1" i="1" dirty="0" smtClean="0"/>
              <a:t>Firebase Authentication</a:t>
            </a:r>
            <a:r>
              <a:rPr lang="en-US" sz="2200" dirty="0" smtClean="0"/>
              <a:t>. On </a:t>
            </a:r>
            <a:r>
              <a:rPr lang="en-US" sz="2200" b="1" i="1" dirty="0" smtClean="0"/>
              <a:t>Sign-In Method</a:t>
            </a:r>
            <a:r>
              <a:rPr lang="en-US" sz="2200" dirty="0" smtClean="0"/>
              <a:t> tab, enable </a:t>
            </a:r>
            <a:r>
              <a:rPr lang="en-US" sz="2200" b="1" i="1" dirty="0" smtClean="0"/>
              <a:t>Google</a:t>
            </a:r>
            <a:r>
              <a:rPr lang="en-US" sz="2200" dirty="0" smtClean="0"/>
              <a:t> sign-in provider then Save it!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011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#1</a:t>
            </a:r>
            <a:r>
              <a:rPr lang="en-US" sz="3200" b="1" dirty="0" smtClean="0">
                <a:solidFill>
                  <a:srgbClr val="009696"/>
                </a:solidFill>
              </a:rPr>
              <a:t> Setup Firebase </a:t>
            </a:r>
            <a:r>
              <a:rPr lang="en-US" sz="3200" b="1" dirty="0" err="1" smtClean="0">
                <a:solidFill>
                  <a:srgbClr val="009696"/>
                </a:solidFill>
              </a:rPr>
              <a:t>Auth</a:t>
            </a:r>
            <a:endParaRPr lang="en-US" sz="2400" i="1" dirty="0"/>
          </a:p>
        </p:txBody>
      </p:sp>
      <p:sp>
        <p:nvSpPr>
          <p:cNvPr id="3" name="Rectangle 2"/>
          <p:cNvSpPr/>
          <p:nvPr/>
        </p:nvSpPr>
        <p:spPr>
          <a:xfrm>
            <a:off x="5846323" y="5817140"/>
            <a:ext cx="3083668" cy="933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946" t="15313" r="3815" b="5921"/>
          <a:stretch/>
        </p:blipFill>
        <p:spPr>
          <a:xfrm>
            <a:off x="1308881" y="2446850"/>
            <a:ext cx="6573534" cy="403176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39138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45931" y="856035"/>
            <a:ext cx="7299435" cy="1498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22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200" dirty="0" smtClean="0"/>
              <a:t>Go to </a:t>
            </a:r>
            <a:r>
              <a:rPr lang="en-US" sz="2200" b="1" i="1" dirty="0" smtClean="0"/>
              <a:t>Project Overview</a:t>
            </a:r>
            <a:r>
              <a:rPr lang="en-US" sz="2200" dirty="0" smtClean="0"/>
              <a:t>, choose</a:t>
            </a:r>
            <a:r>
              <a:rPr lang="en-US" sz="2200" b="1" dirty="0" smtClean="0"/>
              <a:t> </a:t>
            </a:r>
            <a:r>
              <a:rPr lang="en-US" sz="2200" b="1" i="1" dirty="0" smtClean="0"/>
              <a:t>Add Firebase to Your Web App</a:t>
            </a:r>
            <a:r>
              <a:rPr lang="en-US" sz="2200" dirty="0" smtClean="0"/>
              <a:t> then copy its snippet code.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89890" y="48640"/>
            <a:ext cx="6935822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b="1" i="1" dirty="0" smtClean="0">
                <a:solidFill>
                  <a:srgbClr val="009696"/>
                </a:solidFill>
              </a:rPr>
              <a:t>#2</a:t>
            </a:r>
            <a:r>
              <a:rPr lang="en-US" sz="3200" b="1" dirty="0" smtClean="0">
                <a:solidFill>
                  <a:srgbClr val="009696"/>
                </a:solidFill>
              </a:rPr>
              <a:t> Firebase Snippet</a:t>
            </a:r>
            <a:endParaRPr lang="en-US" sz="2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794" t="17335" r="12884" b="14045"/>
          <a:stretch/>
        </p:blipFill>
        <p:spPr>
          <a:xfrm>
            <a:off x="1102223" y="2120824"/>
            <a:ext cx="6986849" cy="35804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4637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718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smtClean="0">
                <a:solidFill>
                  <a:srgbClr val="009696"/>
                </a:solidFill>
              </a:rPr>
              <a:t>#3</a:t>
            </a:r>
            <a:r>
              <a:rPr lang="en-US" sz="3200" b="1" dirty="0" smtClean="0">
                <a:solidFill>
                  <a:srgbClr val="009696"/>
                </a:solidFill>
              </a:rPr>
              <a:t> Create/Prepare Your React App </a:t>
            </a:r>
            <a:endParaRPr lang="en-US" sz="2400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45931" y="1568312"/>
            <a:ext cx="7299435" cy="40202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create-react-app utility globally on your PC (if you have not done yet before)</a:t>
            </a:r>
          </a:p>
          <a:p>
            <a:endParaRPr lang="en-US" sz="1100" dirty="0"/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install -g create-react-app</a:t>
            </a:r>
            <a:endParaRPr lang="en-US" sz="2400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Create </a:t>
            </a:r>
            <a:r>
              <a:rPr lang="en-US" sz="2400" dirty="0"/>
              <a:t>a </a:t>
            </a:r>
            <a:r>
              <a:rPr lang="en-US" sz="2400" dirty="0" smtClean="0"/>
              <a:t>new </a:t>
            </a:r>
            <a:r>
              <a:rPr lang="en-US" sz="2400" dirty="0"/>
              <a:t>react</a:t>
            </a:r>
            <a:r>
              <a:rPr lang="en-US" sz="2400" dirty="0" smtClean="0"/>
              <a:t> app or prepare yours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create-react-app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cd </a:t>
            </a:r>
            <a:r>
              <a:rPr lang="en-US" sz="2400" b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lin_auth</a:t>
            </a:r>
            <a:endParaRPr lang="en-US" sz="2400" b="1" dirty="0" smtClean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pPr marL="342900" indent="-342900">
              <a:buBlip>
                <a:blip r:embed="rId2"/>
              </a:buBlip>
            </a:pPr>
            <a:endParaRPr lang="en-US" sz="2400" dirty="0" smtClean="0"/>
          </a:p>
          <a:p>
            <a:pPr marL="342900" indent="-342900">
              <a:buBlip>
                <a:blip r:embed="rId2"/>
              </a:buBlip>
            </a:pPr>
            <a:r>
              <a:rPr lang="en-US" sz="2400" dirty="0" smtClean="0"/>
              <a:t>Install Firebase packages needed</a:t>
            </a:r>
          </a:p>
          <a:p>
            <a:endParaRPr lang="en-US" sz="1100" dirty="0" smtClean="0"/>
          </a:p>
          <a:p>
            <a:r>
              <a:rPr lang="en-US" sz="2400" dirty="0"/>
              <a:t>	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-g </a:t>
            </a:r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firebase-tools</a:t>
            </a:r>
            <a:endParaRPr lang="en-US" sz="1100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	$ </a:t>
            </a:r>
            <a:r>
              <a:rPr lang="en-US" sz="24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npm</a:t>
            </a:r>
            <a:r>
              <a:rPr lang="en-US" sz="24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 install firebase</a:t>
            </a:r>
          </a:p>
        </p:txBody>
      </p:sp>
    </p:spTree>
    <p:extLst>
      <p:ext uri="{BB962C8B-B14F-4D97-AF65-F5344CB8AC3E}">
        <p14:creationId xmlns:p14="http://schemas.microsoft.com/office/powerpoint/2010/main" val="286118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7668" y="5204298"/>
            <a:ext cx="5029200" cy="40856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3200" i="1" dirty="0" smtClean="0">
                <a:solidFill>
                  <a:srgbClr val="009696"/>
                </a:solidFill>
              </a:rPr>
              <a:t>#4</a:t>
            </a:r>
            <a:r>
              <a:rPr lang="en-US" sz="3200" b="1" dirty="0" smtClean="0">
                <a:solidFill>
                  <a:srgbClr val="009696"/>
                </a:solidFill>
              </a:rPr>
              <a:t> Insert Snippet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Create </a:t>
            </a:r>
            <a:r>
              <a:rPr lang="en-US" sz="2400" i="1" dirty="0" err="1" smtClean="0">
                <a:solidFill>
                  <a:srgbClr val="009696"/>
                </a:solidFill>
              </a:rPr>
              <a:t>src</a:t>
            </a:r>
            <a:r>
              <a:rPr lang="en-US" sz="2400" i="1" dirty="0" smtClean="0">
                <a:solidFill>
                  <a:srgbClr val="009696"/>
                </a:solidFill>
              </a:rPr>
              <a:t>/fire.js</a:t>
            </a:r>
            <a:endParaRPr lang="en-US" sz="2000" b="1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97668" y="1089498"/>
            <a:ext cx="783076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firebase</a:t>
            </a:r>
            <a:r>
              <a:rPr lang="en-ID" sz="2000" dirty="0">
                <a:latin typeface="Consolas" panose="020B0609020204030204" pitchFamily="49" charset="0"/>
              </a:rPr>
              <a:t> from </a:t>
            </a:r>
            <a:r>
              <a:rPr lang="en-ID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'firebase'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var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 =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apiKey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"a1b2c3d4e5f6g7h8i9j0",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authDomain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lintang-auth.firebaseapp.com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databaseURL</a:t>
            </a:r>
            <a:r>
              <a:rPr lang="en-ID" sz="2000" dirty="0">
                <a:latin typeface="Consolas" panose="020B0609020204030204" pitchFamily="49" charset="0"/>
              </a:rPr>
              <a:t>: "https://</a:t>
            </a:r>
            <a:r>
              <a:rPr lang="en-ID" sz="2000" dirty="0" smtClean="0">
                <a:latin typeface="Consolas" panose="020B0609020204030204" pitchFamily="49" charset="0"/>
              </a:rPr>
              <a:t>lintang-auth.firebaseio.com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projectId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err="1" smtClean="0">
                <a:latin typeface="Consolas" panose="020B0609020204030204" pitchFamily="49" charset="0"/>
              </a:rPr>
              <a:t>lintang-auth</a:t>
            </a:r>
            <a:r>
              <a:rPr lang="en-ID" sz="2000" dirty="0" smtClean="0">
                <a:latin typeface="Consolas" panose="020B0609020204030204" pitchFamily="49" charset="0"/>
              </a:rPr>
              <a:t>",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storageBucket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lintang-auth.appspot.com</a:t>
            </a:r>
            <a:r>
              <a:rPr lang="en-ID" sz="2000" dirty="0">
                <a:latin typeface="Consolas" panose="020B0609020204030204" pitchFamily="49" charset="0"/>
              </a:rPr>
              <a:t>",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messagingSenderId</a:t>
            </a:r>
            <a:r>
              <a:rPr lang="en-ID" sz="2000" dirty="0">
                <a:latin typeface="Consolas" panose="020B0609020204030204" pitchFamily="49" charset="0"/>
              </a:rPr>
              <a:t>: "</a:t>
            </a:r>
            <a:r>
              <a:rPr lang="en-ID" sz="2000" dirty="0" smtClean="0">
                <a:latin typeface="Consolas" panose="020B0609020204030204" pitchFamily="49" charset="0"/>
              </a:rPr>
              <a:t>1234567890"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};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 err="1">
                <a:latin typeface="Consolas" panose="020B0609020204030204" pitchFamily="49" charset="0"/>
              </a:rPr>
              <a:t>firebase.initializeApp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config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ref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>
                <a:latin typeface="Consolas" panose="020B0609020204030204" pitchFamily="49" charset="0"/>
              </a:rPr>
              <a:t>firebase.database</a:t>
            </a:r>
            <a:r>
              <a:rPr lang="en-ID" sz="2000" dirty="0">
                <a:latin typeface="Consolas" panose="020B0609020204030204" pitchFamily="49" charset="0"/>
              </a:rPr>
              <a:t>().ref</a:t>
            </a:r>
            <a:r>
              <a:rPr lang="en-ID" sz="2000" dirty="0" smtClean="0">
                <a:latin typeface="Consolas" panose="020B0609020204030204" pitchFamily="49" charset="0"/>
              </a:rPr>
              <a:t>();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err="1" smtClean="0">
                <a:latin typeface="Consolas" panose="020B0609020204030204" pitchFamily="49" charset="0"/>
              </a:rPr>
              <a:t>firebase.auth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export </a:t>
            </a:r>
            <a:r>
              <a:rPr lang="en-ID" sz="2000" dirty="0" err="1">
                <a:latin typeface="Consolas" panose="020B0609020204030204" pitchFamily="49" charset="0"/>
              </a:rPr>
              <a:t>const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 = </a:t>
            </a:r>
            <a:r>
              <a:rPr lang="en-ID" sz="2000" dirty="0" smtClean="0">
                <a:latin typeface="Consolas" panose="020B0609020204030204" pitchFamily="49" charset="0"/>
              </a:rPr>
              <a:t>new</a:t>
            </a:r>
          </a:p>
          <a:p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firebase.auth.GoogleAuthProvider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latin typeface="Consolas" panose="020B0609020204030204" pitchFamily="49" charset="0"/>
              </a:rPr>
              <a:t>;</a:t>
            </a:r>
            <a:endParaRPr lang="en-ID" sz="2000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/fire.js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06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#5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1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2298" y="1089498"/>
            <a:ext cx="8900808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000" dirty="0">
                <a:latin typeface="Consolas" panose="020B0609020204030204" pitchFamily="49" charset="0"/>
              </a:rPr>
              <a:t>import React, { Component } from 'react';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import </a:t>
            </a:r>
            <a:r>
              <a:rPr lang="en-ID" sz="2000" dirty="0" smtClean="0">
                <a:latin typeface="Consolas" panose="020B0609020204030204" pitchFamily="49" charset="0"/>
              </a:rPr>
              <a:t>{ 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, </a:t>
            </a:r>
            <a:r>
              <a:rPr lang="en-ID" sz="2000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 } </a:t>
            </a:r>
            <a:r>
              <a:rPr lang="en-ID" sz="2000" dirty="0">
                <a:latin typeface="Consolas" panose="020B0609020204030204" pitchFamily="49" charset="0"/>
              </a:rPr>
              <a:t>from </a:t>
            </a:r>
            <a:r>
              <a:rPr lang="en-ID" sz="2000" dirty="0">
                <a:solidFill>
                  <a:srgbClr val="FF0000"/>
                </a:solidFill>
                <a:latin typeface="Consolas" panose="020B0609020204030204" pitchFamily="49" charset="0"/>
              </a:rPr>
              <a:t>'./fire'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class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 extends Component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constructor</a:t>
            </a:r>
            <a:r>
              <a:rPr lang="en-ID" sz="2000" dirty="0">
                <a:latin typeface="Consolas" panose="020B0609020204030204" pitchFamily="49" charset="0"/>
              </a:rPr>
              <a:t>(){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super</a:t>
            </a:r>
            <a:r>
              <a:rPr lang="en-ID" sz="2000" dirty="0">
                <a:latin typeface="Consolas" panose="020B0609020204030204" pitchFamily="49" charset="0"/>
              </a:rPr>
              <a:t>();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this.state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= </a:t>
            </a:r>
            <a:r>
              <a:rPr lang="en-ID" sz="2000" dirty="0" smtClean="0">
                <a:latin typeface="Consolas" panose="020B0609020204030204" pitchFamily="49" charset="0"/>
              </a:rPr>
              <a:t>{</a:t>
            </a:r>
            <a:r>
              <a:rPr lang="en-ID" sz="2000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smtClean="0">
                <a:latin typeface="Consolas" panose="020B0609020204030204" pitchFamily="49" charset="0"/>
              </a:rPr>
              <a:t>null}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login()</a:t>
            </a:r>
            <a:r>
              <a:rPr lang="en-ID" sz="2000" dirty="0">
                <a:latin typeface="Consolas" panose="020B0609020204030204" pitchFamily="49" charset="0"/>
              </a:rPr>
              <a:t>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const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>
                <a:latin typeface="Consolas" panose="020B0609020204030204" pitchFamily="49" charset="0"/>
              </a:rPr>
              <a:t>result = await </a:t>
            </a:r>
            <a:r>
              <a:rPr lang="en-ID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auth</a:t>
            </a:r>
            <a:r>
              <a:rPr lang="en-ID" sz="2000" dirty="0" smtClean="0">
                <a:latin typeface="Consolas" panose="020B0609020204030204" pitchFamily="49" charset="0"/>
              </a:rPr>
              <a:t>()</a:t>
            </a:r>
            <a:r>
              <a:rPr lang="en-ID" sz="2000" dirty="0" smtClean="0">
                <a:solidFill>
                  <a:srgbClr val="009696"/>
                </a:solidFill>
                <a:latin typeface="Consolas" panose="020B0609020204030204" pitchFamily="49" charset="0"/>
              </a:rPr>
              <a:t>.</a:t>
            </a:r>
            <a:r>
              <a:rPr lang="en-ID" sz="2000" dirty="0" err="1" smtClean="0">
                <a:solidFill>
                  <a:srgbClr val="009696"/>
                </a:solidFill>
                <a:latin typeface="Consolas" panose="020B0609020204030204" pitchFamily="49" charset="0"/>
              </a:rPr>
              <a:t>signInWithPopup</a:t>
            </a:r>
            <a:r>
              <a:rPr lang="en-ID" sz="2000" dirty="0" smtClean="0">
                <a:latin typeface="Consolas" panose="020B0609020204030204" pitchFamily="49" charset="0"/>
              </a:rPr>
              <a:t>(</a:t>
            </a:r>
            <a:r>
              <a:rPr lang="en-ID" sz="20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provider</a:t>
            </a:r>
            <a:r>
              <a:rPr lang="en-ID" sz="20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</a:t>
            </a:r>
            <a:r>
              <a:rPr lang="en-ID" sz="2000" dirty="0" err="1">
                <a:solidFill>
                  <a:srgbClr val="009696"/>
                </a:solidFill>
                <a:latin typeface="Consolas" panose="020B0609020204030204" pitchFamily="49" charset="0"/>
              </a:rPr>
              <a:t>result.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dirty="0" err="1" smtClean="0">
                <a:latin typeface="Consolas" panose="020B0609020204030204" pitchFamily="49" charset="0"/>
              </a:rPr>
              <a:t>async</a:t>
            </a:r>
            <a:r>
              <a:rPr lang="en-ID" sz="2000" dirty="0" smtClean="0">
                <a:latin typeface="Consolas" panose="020B0609020204030204" pitchFamily="49" charset="0"/>
              </a:rPr>
              <a:t>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logout()</a:t>
            </a:r>
            <a:r>
              <a:rPr lang="en-ID" sz="2000" dirty="0">
                <a:latin typeface="Consolas" panose="020B0609020204030204" pitchFamily="49" charset="0"/>
              </a:rPr>
              <a:t>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await </a:t>
            </a:r>
            <a:r>
              <a:rPr lang="en-ID" sz="2000" dirty="0" err="1">
                <a:latin typeface="Consolas" panose="020B0609020204030204" pitchFamily="49" charset="0"/>
              </a:rPr>
              <a:t>auth</a:t>
            </a:r>
            <a:r>
              <a:rPr lang="en-ID" sz="2000" dirty="0">
                <a:latin typeface="Consolas" panose="020B0609020204030204" pitchFamily="49" charset="0"/>
              </a:rPr>
              <a:t>().</a:t>
            </a:r>
            <a:r>
              <a:rPr lang="en-ID" sz="2000" dirty="0" err="1">
                <a:latin typeface="Consolas" panose="020B0609020204030204" pitchFamily="49" charset="0"/>
              </a:rPr>
              <a:t>signOut</a:t>
            </a:r>
            <a:r>
              <a:rPr lang="en-ID" sz="2000" dirty="0">
                <a:latin typeface="Consolas" panose="020B0609020204030204" pitchFamily="49" charset="0"/>
              </a:rPr>
              <a:t>()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</a:t>
            </a:r>
            <a:r>
              <a:rPr lang="en-ID" sz="2000" dirty="0" err="1" smtClean="0">
                <a:latin typeface="Consolas" panose="020B0609020204030204" pitchFamily="49" charset="0"/>
              </a:rPr>
              <a:t>this.setState</a:t>
            </a:r>
            <a:r>
              <a:rPr lang="en-ID" sz="2000" dirty="0">
                <a:latin typeface="Consolas" panose="020B0609020204030204" pitchFamily="49" charset="0"/>
              </a:rPr>
              <a:t>({</a:t>
            </a:r>
            <a:r>
              <a:rPr lang="en-ID" sz="2000" b="1" dirty="0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: null});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}</a:t>
            </a:r>
          </a:p>
          <a:p>
            <a:endParaRPr lang="en-ID" sz="1000" dirty="0">
              <a:latin typeface="Consolas" panose="020B0609020204030204" pitchFamily="49" charset="0"/>
            </a:endParaRPr>
          </a:p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  <a:endParaRPr lang="en-ID" sz="2800" b="1" dirty="0">
              <a:latin typeface="Consolas" panose="020B06090202040302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356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35030" y="58368"/>
            <a:ext cx="5593405" cy="1105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2800" i="1" dirty="0" smtClean="0">
                <a:solidFill>
                  <a:srgbClr val="009696"/>
                </a:solidFill>
              </a:rPr>
              <a:t>#5</a:t>
            </a:r>
            <a:r>
              <a:rPr lang="en-US" sz="2800" b="1" dirty="0" smtClean="0">
                <a:solidFill>
                  <a:srgbClr val="009696"/>
                </a:solidFill>
              </a:rPr>
              <a:t> Main Program</a:t>
            </a:r>
          </a:p>
          <a:p>
            <a:pPr algn="r"/>
            <a:r>
              <a:rPr lang="en-US" sz="2400" i="1" dirty="0" smtClean="0">
                <a:solidFill>
                  <a:srgbClr val="009696"/>
                </a:solidFill>
              </a:rPr>
              <a:t>Part 2</a:t>
            </a:r>
            <a:endParaRPr lang="en-US" sz="2800" i="1" dirty="0" smtClean="0">
              <a:solidFill>
                <a:srgbClr val="009696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579" y="1001948"/>
            <a:ext cx="11575915" cy="55642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800" b="1" dirty="0" smtClean="0">
                <a:latin typeface="Consolas" panose="020B0609020204030204" pitchFamily="49" charset="0"/>
              </a:rPr>
              <a:t>. . . . . .</a:t>
            </a:r>
          </a:p>
          <a:p>
            <a:endParaRPr lang="en-ID" sz="1000" dirty="0" smtClean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render</a:t>
            </a:r>
            <a:r>
              <a:rPr lang="en-ID" sz="2000" dirty="0">
                <a:latin typeface="Consolas" panose="020B0609020204030204" pitchFamily="49" charset="0"/>
              </a:rPr>
              <a:t>() {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return </a:t>
            </a:r>
            <a:r>
              <a:rPr lang="en-ID" sz="2000" dirty="0">
                <a:latin typeface="Consolas" panose="020B0609020204030204" pitchFamily="49" charset="0"/>
              </a:rPr>
              <a:t>(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&lt;div&gt;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p</a:t>
            </a:r>
            <a:r>
              <a:rPr lang="en-ID" sz="20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 </a:t>
            </a:r>
            <a:r>
              <a:rPr lang="en-ID" sz="2000" dirty="0" smtClean="0">
                <a:latin typeface="Consolas" panose="020B0609020204030204" pitchFamily="49" charset="0"/>
              </a:rPr>
              <a:t>   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>
                <a:latin typeface="Consolas" panose="020B0609020204030204" pitchFamily="49" charset="0"/>
              </a:rPr>
              <a:t> ? </a:t>
            </a:r>
            <a:r>
              <a:rPr lang="en-ID" sz="2000" b="1" dirty="0">
                <a:latin typeface="Consolas" panose="020B0609020204030204" pitchFamily="49" charset="0"/>
              </a:rPr>
              <a:t>`Hi,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endParaRPr lang="en-ID" sz="2000" dirty="0" smtClean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  ${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this.state.</a:t>
            </a:r>
            <a:r>
              <a:rPr lang="en-ID" sz="2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user</a:t>
            </a:r>
            <a:r>
              <a:rPr lang="en-ID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.displayName</a:t>
            </a:r>
            <a:r>
              <a:rPr lang="en-ID" sz="2000" dirty="0">
                <a:latin typeface="Consolas" panose="020B0609020204030204" pitchFamily="49" charset="0"/>
              </a:rPr>
              <a:t>}!</a:t>
            </a:r>
            <a:r>
              <a:rPr lang="en-ID" sz="2000" b="1" dirty="0">
                <a:latin typeface="Consolas" panose="020B0609020204030204" pitchFamily="49" charset="0"/>
              </a:rPr>
              <a:t>`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:</a:t>
            </a:r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b="1" dirty="0">
                <a:latin typeface="Consolas" panose="020B0609020204030204" pitchFamily="49" charset="0"/>
              </a:rPr>
              <a:t>'Hi</a:t>
            </a:r>
            <a:r>
              <a:rPr lang="en-ID" sz="2000" b="1" dirty="0" smtClean="0">
                <a:latin typeface="Consolas" panose="020B0609020204030204" pitchFamily="49" charset="0"/>
              </a:rPr>
              <a:t>!'</a:t>
            </a:r>
            <a:r>
              <a:rPr lang="en-ID" sz="20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ID" sz="2000" dirty="0">
                <a:latin typeface="Consolas" panose="020B0609020204030204" pitchFamily="49" charset="0"/>
              </a:rPr>
              <a:t> </a:t>
            </a:r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p&gt;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login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Login </a:t>
            </a:r>
            <a:r>
              <a:rPr lang="en-ID" sz="2000" b="1" i="1" dirty="0">
                <a:latin typeface="Consolas" panose="020B0609020204030204" pitchFamily="49" charset="0"/>
              </a:rPr>
              <a:t>with Google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&lt;</a:t>
            </a:r>
            <a:r>
              <a:rPr lang="en-ID" sz="2000" dirty="0">
                <a:latin typeface="Consolas" panose="020B0609020204030204" pitchFamily="49" charset="0"/>
              </a:rPr>
              <a:t>button </a:t>
            </a:r>
            <a:r>
              <a:rPr lang="en-ID" sz="2000" dirty="0" err="1">
                <a:latin typeface="Consolas" panose="020B0609020204030204" pitchFamily="49" charset="0"/>
              </a:rPr>
              <a:t>onClick</a:t>
            </a:r>
            <a:r>
              <a:rPr lang="en-ID" sz="2000" dirty="0">
                <a:latin typeface="Consolas" panose="020B0609020204030204" pitchFamily="49" charset="0"/>
              </a:rPr>
              <a:t>={</a:t>
            </a:r>
            <a:r>
              <a:rPr lang="en-ID" sz="2000" dirty="0" err="1">
                <a:latin typeface="Consolas" panose="020B0609020204030204" pitchFamily="49" charset="0"/>
              </a:rPr>
              <a:t>this.</a:t>
            </a:r>
            <a:r>
              <a:rPr lang="en-ID" sz="2000" b="1" dirty="0" err="1">
                <a:solidFill>
                  <a:srgbClr val="009696"/>
                </a:solidFill>
                <a:latin typeface="Consolas" panose="020B0609020204030204" pitchFamily="49" charset="0"/>
              </a:rPr>
              <a:t>logout</a:t>
            </a:r>
            <a:r>
              <a:rPr lang="en-ID" sz="2000" dirty="0" err="1">
                <a:latin typeface="Consolas" panose="020B0609020204030204" pitchFamily="49" charset="0"/>
              </a:rPr>
              <a:t>.bind</a:t>
            </a:r>
            <a:r>
              <a:rPr lang="en-ID" sz="2000" dirty="0">
                <a:latin typeface="Consolas" panose="020B0609020204030204" pitchFamily="49" charset="0"/>
              </a:rPr>
              <a:t>(this)}&gt;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   </a:t>
            </a:r>
            <a:r>
              <a:rPr lang="en-ID" sz="2000" b="1" i="1" dirty="0" smtClean="0">
                <a:latin typeface="Consolas" panose="020B0609020204030204" pitchFamily="49" charset="0"/>
              </a:rPr>
              <a:t>Logout</a:t>
            </a:r>
            <a:endParaRPr lang="en-ID" sz="2000" b="1" i="1" dirty="0">
              <a:latin typeface="Consolas" panose="020B0609020204030204" pitchFamily="49" charset="0"/>
            </a:endParaRPr>
          </a:p>
          <a:p>
            <a:r>
              <a:rPr lang="en-ID" sz="2000" dirty="0" smtClean="0">
                <a:latin typeface="Consolas" panose="020B0609020204030204" pitchFamily="49" charset="0"/>
              </a:rPr>
              <a:t>   &lt;/</a:t>
            </a:r>
            <a:r>
              <a:rPr lang="en-ID" sz="2000" dirty="0">
                <a:latin typeface="Consolas" panose="020B0609020204030204" pitchFamily="49" charset="0"/>
              </a:rPr>
              <a:t>button&gt;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  &lt;/</a:t>
            </a:r>
            <a:r>
              <a:rPr lang="en-ID" sz="2000" dirty="0">
                <a:latin typeface="Consolas" panose="020B0609020204030204" pitchFamily="49" charset="0"/>
              </a:rPr>
              <a:t>div&gt;</a:t>
            </a:r>
          </a:p>
          <a:p>
            <a:r>
              <a:rPr lang="en-ID" sz="2000" dirty="0" smtClean="0">
                <a:latin typeface="Consolas" panose="020B0609020204030204" pitchFamily="49" charset="0"/>
              </a:rPr>
              <a:t>);}}</a:t>
            </a:r>
            <a:endParaRPr lang="en-ID" sz="2000" dirty="0">
              <a:latin typeface="Consolas" panose="020B0609020204030204" pitchFamily="49" charset="0"/>
            </a:endParaRPr>
          </a:p>
          <a:p>
            <a:r>
              <a:rPr lang="en-ID" sz="2000" dirty="0">
                <a:latin typeface="Consolas" panose="020B0609020204030204" pitchFamily="49" charset="0"/>
              </a:rPr>
              <a:t/>
            </a:r>
            <a:br>
              <a:rPr lang="en-ID" sz="2000" dirty="0">
                <a:latin typeface="Consolas" panose="020B0609020204030204" pitchFamily="49" charset="0"/>
              </a:rPr>
            </a:br>
            <a:r>
              <a:rPr lang="en-ID" sz="2000" dirty="0">
                <a:latin typeface="Consolas" panose="020B0609020204030204" pitchFamily="49" charset="0"/>
              </a:rPr>
              <a:t>export default </a:t>
            </a:r>
            <a:r>
              <a:rPr lang="en-ID" sz="2000" b="1" dirty="0">
                <a:solidFill>
                  <a:srgbClr val="009696"/>
                </a:solidFill>
                <a:latin typeface="Consolas" panose="020B0609020204030204" pitchFamily="49" charset="0"/>
              </a:rPr>
              <a:t>App</a:t>
            </a:r>
            <a:r>
              <a:rPr lang="en-ID" sz="20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579" y="39271"/>
            <a:ext cx="2435158" cy="75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3200" b="1" i="1" dirty="0" err="1" smtClean="0">
                <a:solidFill>
                  <a:srgbClr val="7030A0"/>
                </a:solidFill>
              </a:rPr>
              <a:t>src</a:t>
            </a:r>
            <a:r>
              <a:rPr lang="en-US" sz="3200" b="1" i="1" dirty="0" smtClean="0">
                <a:solidFill>
                  <a:srgbClr val="7030A0"/>
                </a:solidFill>
              </a:rPr>
              <a:t>/App.js</a:t>
            </a:r>
            <a:endParaRPr lang="en-US" sz="2400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385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11643</TotalTime>
  <Words>998</Words>
  <Application>Microsoft Office PowerPoint</Application>
  <PresentationFormat>On-screen Show (4:3)</PresentationFormat>
  <Paragraphs>282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Consolas</vt:lpstr>
      <vt:lpstr>Gotham</vt:lpstr>
      <vt:lpstr>Gotham Bold</vt:lpstr>
      <vt:lpstr>Gotham ExtraLight</vt:lpstr>
      <vt:lpstr>Gotham Medium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lintangwisesa</cp:lastModifiedBy>
  <cp:revision>1082</cp:revision>
  <dcterms:created xsi:type="dcterms:W3CDTF">2015-11-07T11:59:24Z</dcterms:created>
  <dcterms:modified xsi:type="dcterms:W3CDTF">2018-09-10T04:41:39Z</dcterms:modified>
</cp:coreProperties>
</file>